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48"/>
  </p:notesMasterIdLst>
  <p:sldIdLst>
    <p:sldId id="256" r:id="rId2"/>
    <p:sldId id="528" r:id="rId3"/>
    <p:sldId id="257" r:id="rId4"/>
    <p:sldId id="390" r:id="rId5"/>
    <p:sldId id="389" r:id="rId6"/>
    <p:sldId id="325" r:id="rId7"/>
    <p:sldId id="366" r:id="rId8"/>
    <p:sldId id="558" r:id="rId9"/>
    <p:sldId id="559" r:id="rId10"/>
    <p:sldId id="460" r:id="rId11"/>
    <p:sldId id="507" r:id="rId12"/>
    <p:sldId id="461" r:id="rId13"/>
    <p:sldId id="509" r:id="rId14"/>
    <p:sldId id="462" r:id="rId15"/>
    <p:sldId id="464" r:id="rId16"/>
    <p:sldId id="535" r:id="rId17"/>
    <p:sldId id="525" r:id="rId18"/>
    <p:sldId id="468" r:id="rId19"/>
    <p:sldId id="560" r:id="rId20"/>
    <p:sldId id="536" r:id="rId21"/>
    <p:sldId id="471" r:id="rId22"/>
    <p:sldId id="472" r:id="rId23"/>
    <p:sldId id="473" r:id="rId24"/>
    <p:sldId id="474" r:id="rId25"/>
    <p:sldId id="524" r:id="rId26"/>
    <p:sldId id="537" r:id="rId27"/>
    <p:sldId id="476" r:id="rId28"/>
    <p:sldId id="539" r:id="rId29"/>
    <p:sldId id="475" r:id="rId30"/>
    <p:sldId id="478" r:id="rId31"/>
    <p:sldId id="513" r:id="rId32"/>
    <p:sldId id="526" r:id="rId33"/>
    <p:sldId id="561" r:id="rId34"/>
    <p:sldId id="542" r:id="rId35"/>
    <p:sldId id="538" r:id="rId36"/>
    <p:sldId id="541" r:id="rId37"/>
    <p:sldId id="543" r:id="rId38"/>
    <p:sldId id="548" r:id="rId39"/>
    <p:sldId id="549" r:id="rId40"/>
    <p:sldId id="487" r:id="rId41"/>
    <p:sldId id="514" r:id="rId42"/>
    <p:sldId id="488" r:id="rId43"/>
    <p:sldId id="489" r:id="rId44"/>
    <p:sldId id="490" r:id="rId45"/>
    <p:sldId id="492" r:id="rId46"/>
    <p:sldId id="515" r:id="rId4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3207BD-6540-4457-99E1-78C31E41C30B}" type="datetimeFigureOut">
              <a:rPr lang="tr-TR"/>
              <a:pPr>
                <a:defRPr/>
              </a:pPr>
              <a:t>12.12.2016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14C0FF-383C-4D45-9E0F-2B8B18DAA0B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425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553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170F56-A238-424D-988C-DA8A6B7CD29B}" type="slidenum">
              <a:rPr lang="tr-TR" altLang="tr-TR" smtClean="0"/>
              <a:pPr/>
              <a:t>32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2442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b="1" smtClean="0">
                <a:latin typeface="Comic Sans MS" pitchFamily="66" charset="0"/>
              </a:rPr>
              <a:t>18 Ocak 2017: </a:t>
            </a:r>
            <a:r>
              <a:rPr lang="tr-TR" smtClean="0">
                <a:latin typeface="Comic Sans MS" pitchFamily="66" charset="0"/>
              </a:rPr>
              <a:t>Online Proje Son Başvuru Tarihi</a:t>
            </a:r>
            <a:br>
              <a:rPr lang="tr-TR" smtClean="0">
                <a:latin typeface="Comic Sans MS" pitchFamily="66" charset="0"/>
              </a:rPr>
            </a:br>
            <a:r>
              <a:rPr lang="tr-TR" b="1" smtClean="0">
                <a:latin typeface="Comic Sans MS" pitchFamily="66" charset="0"/>
              </a:rPr>
              <a:t>25 Ocak 2017: </a:t>
            </a:r>
            <a:r>
              <a:rPr lang="tr-TR" smtClean="0">
                <a:latin typeface="Comic Sans MS" pitchFamily="66" charset="0"/>
              </a:rPr>
              <a:t>Proje Başvuru Formlarının Öğrenciler Tarafından Bölge Koordinatörlüğüne Teslimi</a:t>
            </a:r>
            <a:r>
              <a:rPr lang="tr-TR" b="1" smtClean="0">
                <a:latin typeface="Comic Sans MS" pitchFamily="66" charset="0"/>
              </a:rPr>
              <a:t/>
            </a:r>
            <a:br>
              <a:rPr lang="tr-TR" b="1" smtClean="0">
                <a:latin typeface="Comic Sans MS" pitchFamily="66" charset="0"/>
              </a:rPr>
            </a:br>
            <a:endParaRPr lang="tr-TR" b="1" smtClean="0">
              <a:latin typeface="Comic Sans MS" pitchFamily="66" charset="0"/>
            </a:endParaRPr>
          </a:p>
        </p:txBody>
      </p:sp>
      <p:sp>
        <p:nvSpPr>
          <p:cNvPr id="5734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BD442D-FE94-4829-B0A0-CAA074025062}" type="slidenum">
              <a:rPr lang="tr-TR" altLang="tr-TR" smtClean="0"/>
              <a:pPr/>
              <a:t>34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733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658E-1019-44FE-9226-37FB4FB65F5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26FA-7D82-4BC3-A2C9-1431FAC04B8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4419-9FAF-44E9-9CCC-CFCF5CFD14B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EA98-B4C0-444A-86E4-972535A347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FC5E-A66A-41F0-833C-0C38FF86F3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496E-DBE1-4E73-9529-EA48CC6C6F2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70FD-7E24-44C5-B252-0A3DCC285F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04D3-A8FC-4DB6-9746-667B1E1D542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A532-D79E-49E3-94DE-9F073BBFEC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DCF-8218-458C-BBE3-D6476002C8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79AD-5C64-42EB-AA39-4499E3C1BC4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6CA424-D9AC-40DE-A182-6377D6F6AB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-bideb.tubitak.gov.t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-bideb.tubitak.gov.tr/" TargetMode="External"/><Relationship Id="rId2" Type="http://schemas.openxmlformats.org/officeDocument/2006/relationships/hyperlink" Target="http://www.tubitak.gov.t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285992"/>
            <a:ext cx="7821636" cy="178595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tr-TR" altLang="tr-TR" sz="3200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tr-TR" altLang="tr-TR" sz="3200" b="1" dirty="0" smtClean="0">
                <a:solidFill>
                  <a:srgbClr val="000099"/>
                </a:solidFill>
                <a:latin typeface="Comic Sans MS" pitchFamily="66" charset="0"/>
              </a:rPr>
              <a:t>TÜBİTAK LİSE VE ORTAOKUL ÖĞRENCİLERİ ARAŞTIRMA PROJELERİ YARIŞMASI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4429132"/>
            <a:ext cx="6072230" cy="1855826"/>
          </a:xfrm>
        </p:spPr>
        <p:txBody>
          <a:bodyPr/>
          <a:lstStyle/>
          <a:p>
            <a:pPr eaLnBrk="1" hangingPunct="1"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Prof. Dr. İbrahim TÜRKMEN</a:t>
            </a: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TÜBİTAK Malatya Bölge Koordinatörü</a:t>
            </a:r>
          </a:p>
          <a:p>
            <a:pPr eaLnBrk="1" hangingPunct="1">
              <a:defRPr/>
            </a:pPr>
            <a:endParaRPr lang="tr-TR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Doç.Dr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Emin ÇELEBİ</a:t>
            </a: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Malatya Bölge Koordinatör Yardımcısı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Koşulları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dirty="0" smtClean="0">
                <a:latin typeface="Comic Sans MS" pitchFamily="66" charset="0"/>
              </a:rPr>
              <a:t>Yarışmaya, Türkiye ve K.K.T.C.’de öğrenim gören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tüm</a:t>
            </a:r>
            <a:r>
              <a:rPr lang="tr-TR" altLang="tr-TR" sz="2800" dirty="0" smtClean="0">
                <a:latin typeface="Comic Sans MS" pitchFamily="66" charset="0"/>
              </a:rPr>
              <a:t> ortaokul ve lise öğrencileri katılabilir.</a:t>
            </a:r>
          </a:p>
          <a:p>
            <a:pPr>
              <a:lnSpc>
                <a:spcPct val="150000"/>
              </a:lnSpc>
            </a:pPr>
            <a:r>
              <a:rPr lang="tr-TR" altLang="tr-TR" sz="2800" dirty="0" smtClean="0">
                <a:latin typeface="Comic Sans MS" pitchFamily="66" charset="0"/>
              </a:rPr>
              <a:t>Yarışmaya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her öğrenci </a:t>
            </a:r>
            <a:r>
              <a:rPr lang="tr-TR" altLang="tr-TR" sz="2800" dirty="0" smtClean="0">
                <a:latin typeface="Comic Sans MS" pitchFamily="66" charset="0"/>
              </a:rPr>
              <a:t>yalnızca </a:t>
            </a:r>
            <a:r>
              <a:rPr lang="tr-TR" alt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bir proje </a:t>
            </a:r>
            <a:r>
              <a:rPr lang="tr-TR" altLang="tr-TR" sz="2800" dirty="0" smtClean="0">
                <a:latin typeface="Comic Sans MS" pitchFamily="66" charset="0"/>
              </a:rPr>
              <a:t>ile katılabilir ve her proje </a:t>
            </a:r>
            <a:r>
              <a:rPr lang="tr-TR" alt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en çok iki </a:t>
            </a:r>
            <a:r>
              <a:rPr lang="tr-TR" altLang="tr-TR" sz="2800" dirty="0" smtClean="0">
                <a:latin typeface="Comic Sans MS" pitchFamily="66" charset="0"/>
              </a:rPr>
              <a:t>öğrenci tarafından hazırlanır.</a:t>
            </a:r>
            <a:r>
              <a:rPr lang="tr-TR" altLang="tr-TR" dirty="0" smtClean="0">
                <a:latin typeface="Comic Sans MS" pitchFamily="66" charset="0"/>
              </a:rPr>
              <a:t/>
            </a:r>
            <a:br>
              <a:rPr lang="tr-TR" altLang="tr-TR" dirty="0" smtClean="0">
                <a:latin typeface="Comic Sans MS" pitchFamily="66" charset="0"/>
              </a:rPr>
            </a:br>
            <a:r>
              <a:rPr lang="tr-TR" altLang="tr-TR" dirty="0" smtClean="0">
                <a:latin typeface="Comic Sans MS" pitchFamily="66" charset="0"/>
              </a:rPr>
              <a:t> </a:t>
            </a:r>
            <a:br>
              <a:rPr lang="tr-TR" altLang="tr-TR" dirty="0" smtClean="0">
                <a:latin typeface="Comic Sans MS" pitchFamily="66" charset="0"/>
              </a:rPr>
            </a:br>
            <a:endParaRPr lang="tr-TR" alt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Koşulları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dirty="0" smtClean="0">
                <a:latin typeface="Comic Sans MS" pitchFamily="66" charset="0"/>
              </a:rPr>
              <a:t>Bir projede sadece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bir danışman </a:t>
            </a:r>
            <a:r>
              <a:rPr lang="tr-TR" altLang="tr-TR" sz="2800" dirty="0" smtClean="0">
                <a:latin typeface="Comic Sans MS" pitchFamily="66" charset="0"/>
              </a:rPr>
              <a:t>görev alabilir. </a:t>
            </a:r>
          </a:p>
          <a:p>
            <a:pPr>
              <a:lnSpc>
                <a:spcPct val="150000"/>
              </a:lnSpc>
            </a:pP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Lise projelerinde </a:t>
            </a:r>
            <a:r>
              <a:rPr lang="tr-TR" altLang="tr-TR" sz="2800" dirty="0" smtClean="0">
                <a:latin typeface="Comic Sans MS" pitchFamily="66" charset="0"/>
              </a:rPr>
              <a:t>proje danışmanı olması zorunlu değildir. Bununla birlikte Danışman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istediği sayıda projeye </a:t>
            </a:r>
            <a:r>
              <a:rPr lang="tr-TR" altLang="tr-TR" sz="2800" dirty="0" smtClean="0">
                <a:latin typeface="Comic Sans MS" pitchFamily="66" charset="0"/>
              </a:rPr>
              <a:t>danışmanlık yapabilir.</a:t>
            </a:r>
          </a:p>
          <a:p>
            <a:pPr>
              <a:lnSpc>
                <a:spcPct val="150000"/>
              </a:lnSpc>
            </a:pP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Ortaokul projelerinde </a:t>
            </a:r>
            <a:r>
              <a:rPr lang="tr-TR" altLang="tr-TR" sz="2800" dirty="0" smtClean="0">
                <a:solidFill>
                  <a:srgbClr val="000099"/>
                </a:solidFill>
                <a:latin typeface="Comic Sans MS" pitchFamily="66" charset="0"/>
              </a:rPr>
              <a:t>danışman zorunludur </a:t>
            </a:r>
            <a:r>
              <a:rPr lang="tr-TR" altLang="tr-TR" sz="2800" dirty="0" smtClean="0">
                <a:latin typeface="Comic Sans MS" pitchFamily="66" charset="0"/>
              </a:rPr>
              <a:t>ve bir danışman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en fazla üç projede </a:t>
            </a:r>
            <a:r>
              <a:rPr lang="tr-TR" altLang="tr-TR" sz="2800" dirty="0" smtClean="0">
                <a:latin typeface="Comic Sans MS" pitchFamily="66" charset="0"/>
              </a:rPr>
              <a:t>görev alabilir.</a:t>
            </a:r>
          </a:p>
          <a:p>
            <a:pPr>
              <a:lnSpc>
                <a:spcPct val="150000"/>
              </a:lnSpc>
            </a:pPr>
            <a:endParaRPr lang="tr-TR" alt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Koşulları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latin typeface="Comic Sans MS" pitchFamily="66" charset="0"/>
            </a:endParaRPr>
          </a:p>
          <a:p>
            <a:pPr>
              <a:lnSpc>
                <a:spcPct val="145000"/>
              </a:lnSpc>
            </a:pPr>
            <a:r>
              <a:rPr lang="tr-TR" altLang="tr-TR" dirty="0" smtClean="0">
                <a:latin typeface="Comic Sans MS" pitchFamily="66" charset="0"/>
              </a:rPr>
              <a:t>Yarışmaya gönderilecek projelerin, 2017 yılı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“Proje Yarışmaları Kitapçığı</a:t>
            </a:r>
            <a:r>
              <a:rPr lang="tr-TR" altLang="tr-TR" dirty="0" smtClean="0">
                <a:latin typeface="Comic Sans MS" pitchFamily="66" charset="0"/>
              </a:rPr>
              <a:t>”nda bulunan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“Proje Rehberi”ne </a:t>
            </a:r>
            <a:r>
              <a:rPr lang="tr-TR" altLang="tr-TR" dirty="0" smtClean="0">
                <a:latin typeface="Comic Sans MS" pitchFamily="66" charset="0"/>
              </a:rPr>
              <a:t>uygun olarak hazırlanması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Koşulları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z="2800" dirty="0" smtClean="0">
              <a:latin typeface="Comic Sans MS" pitchFamily="66" charset="0"/>
            </a:endParaRPr>
          </a:p>
          <a:p>
            <a:pPr>
              <a:lnSpc>
                <a:spcPct val="140000"/>
              </a:lnSpc>
            </a:pPr>
            <a:r>
              <a:rPr lang="tr-TR" altLang="tr-TR" sz="2800" dirty="0" smtClean="0">
                <a:latin typeface="Comic Sans MS" pitchFamily="66" charset="0"/>
              </a:rPr>
              <a:t>Aynı ya da başka isimlerle ve/veya aynı ya da benzer içerikle (konuyla) herhangi bir proje yarışmasına, bu yarışmanın son başvuru tarihinden önce katılmış veya başvurmuş olan projeler, bu yarışmaya </a:t>
            </a:r>
            <a:r>
              <a:rPr lang="tr-TR" altLang="tr-TR" sz="2800" u="sng" dirty="0" smtClean="0">
                <a:solidFill>
                  <a:srgbClr val="FF0000"/>
                </a:solidFill>
                <a:latin typeface="Comic Sans MS" pitchFamily="66" charset="0"/>
              </a:rPr>
              <a:t>katılamamaktadır</a:t>
            </a:r>
            <a:r>
              <a:rPr lang="tr-TR" altLang="tr-TR" sz="2800" u="sng" dirty="0" smtClean="0">
                <a:latin typeface="Comic Sans MS" pitchFamily="66" charset="0"/>
              </a:rPr>
              <a:t>. </a:t>
            </a:r>
          </a:p>
          <a:p>
            <a:endParaRPr lang="tr-TR" altLang="tr-TR" sz="2800" u="sng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Koşulları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dirty="0" smtClean="0">
                <a:latin typeface="Comic Sans MS" pitchFamily="66" charset="0"/>
              </a:rPr>
              <a:t>Son başvuru tarihinden önce aynı projeyle başka bir yarışmaya katıldığı ya da başvurduğu belirlenen projeler,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hangi aşamada olursa olsun 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itchFamily="66" charset="0"/>
              </a:rPr>
              <a:t>yarışmadan elenmektedir.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 İşlemi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tr-TR" altLang="tr-TR" dirty="0" smtClean="0">
              <a:latin typeface="Comic Sans MS" pitchFamily="66" charset="0"/>
            </a:endParaRPr>
          </a:p>
          <a:p>
            <a:r>
              <a:rPr lang="tr-TR" altLang="tr-TR" dirty="0" smtClean="0">
                <a:latin typeface="Comic Sans MS" pitchFamily="66" charset="0"/>
              </a:rPr>
              <a:t>Proje başvuruları:</a:t>
            </a:r>
          </a:p>
          <a:p>
            <a:r>
              <a:rPr lang="tr-TR" altLang="tr-TR" dirty="0" smtClean="0">
                <a:latin typeface="Comic Sans MS" pitchFamily="66" charset="0"/>
                <a:hlinkClick r:id="rId2"/>
              </a:rPr>
              <a:t>https://e-bideb.tubitak.gov.tr</a:t>
            </a:r>
            <a:r>
              <a:rPr lang="tr-TR" altLang="tr-TR" dirty="0" smtClean="0">
                <a:latin typeface="Comic Sans MS" pitchFamily="66" charset="0"/>
              </a:rPr>
              <a:t> adresinden online olarak yapılacaktır. </a:t>
            </a:r>
          </a:p>
          <a:p>
            <a:r>
              <a:rPr lang="tr-TR" altLang="tr-TR" dirty="0" smtClean="0">
                <a:latin typeface="Comic Sans MS" pitchFamily="66" charset="0"/>
              </a:rPr>
              <a:t>Son başvuru tarihi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Ortaokullar için </a:t>
            </a:r>
            <a:r>
              <a:rPr lang="tr-TR" altLang="tr-TR" dirty="0" smtClean="0">
                <a:latin typeface="Comic Sans MS" pitchFamily="66" charset="0"/>
              </a:rPr>
              <a:t>15 Şubat 2017’dir ve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danışman öğretmen tarafından yapılacaktır</a:t>
            </a:r>
            <a:r>
              <a:rPr lang="tr-TR" altLang="tr-TR" dirty="0" smtClean="0">
                <a:latin typeface="Comic Sans MS" pitchFamily="66" charset="0"/>
              </a:rPr>
              <a:t>.</a:t>
            </a:r>
          </a:p>
          <a:p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Liseler için</a:t>
            </a:r>
            <a:r>
              <a:rPr lang="tr-TR" altLang="tr-TR" dirty="0" smtClean="0">
                <a:latin typeface="Comic Sans MS" pitchFamily="66" charset="0"/>
              </a:rPr>
              <a:t> son başvuru tarihi ise 18 Ocak 2017 olup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danışman başvuru şartı yoktur.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40484"/>
          </a:xfrm>
        </p:spPr>
        <p:txBody>
          <a:bodyPr/>
          <a:lstStyle/>
          <a:p>
            <a:r>
              <a:rPr lang="tr-TR" altLang="tr-TR" dirty="0" smtClean="0">
                <a:latin typeface="Comic Sans MS" pitchFamily="66" charset="0"/>
              </a:rPr>
              <a:t> İki öğrenci tarafından hazırlanan projelerde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bir öğrenci sisteme giriş yapacak</a:t>
            </a:r>
            <a:r>
              <a:rPr lang="tr-TR" altLang="tr-TR" dirty="0" smtClean="0">
                <a:latin typeface="Comic Sans MS" pitchFamily="66" charset="0"/>
              </a:rPr>
              <a:t> ve diğer öğrenci ile danışman bilgilerini de sisteme girecektir. Öğrenci/</a:t>
            </a:r>
            <a:r>
              <a:rPr lang="tr-TR" altLang="tr-TR" dirty="0" err="1" smtClean="0">
                <a:latin typeface="Comic Sans MS" pitchFamily="66" charset="0"/>
              </a:rPr>
              <a:t>ler</a:t>
            </a:r>
            <a:r>
              <a:rPr lang="tr-TR" altLang="tr-TR" dirty="0" smtClean="0">
                <a:latin typeface="Comic Sans MS" pitchFamily="66" charset="0"/>
              </a:rPr>
              <a:t> son altı ay içinde çekilmiş vesikalık fotoğraflarını sisteme yükleyeceklerdir.  </a:t>
            </a:r>
          </a:p>
          <a:p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Online başvuruda </a:t>
            </a:r>
            <a:r>
              <a:rPr lang="tr-TR" altLang="tr-TR" dirty="0" smtClean="0">
                <a:latin typeface="Comic Sans MS" pitchFamily="66" charset="0"/>
              </a:rPr>
              <a:t>Proje Planı, Proje Özeti (özet 250 kelimeyi geçmemelidir) ve Proje Raporu PDF formatında sisteme yüklenecektir.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435975" cy="7056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Proje özet, plan ve raporunun üzerine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kişisel bilgiler yazılmayacaktır.</a:t>
            </a:r>
            <a:r>
              <a:rPr lang="tr-TR" altLang="tr-TR" sz="2400" dirty="0" smtClean="0">
                <a:latin typeface="Comic Sans MS" pitchFamily="66" charset="0"/>
              </a:rPr>
              <a:t> Aksi durumda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, projeler değerlendirmeye alınmadan elenecektir. </a:t>
            </a:r>
          </a:p>
          <a:p>
            <a:pPr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Online başvuru yapıldıktan sonra proje başvuru çıktısı öğrenci/</a:t>
            </a:r>
            <a:r>
              <a:rPr lang="tr-TR" altLang="tr-TR" sz="2400" dirty="0" err="1" smtClean="0">
                <a:latin typeface="Comic Sans MS" pitchFamily="66" charset="0"/>
              </a:rPr>
              <a:t>ler</a:t>
            </a:r>
            <a:r>
              <a:rPr lang="tr-TR" altLang="tr-TR" sz="2400" dirty="0" smtClean="0">
                <a:latin typeface="Comic Sans MS" pitchFamily="66" charset="0"/>
              </a:rPr>
              <a:t>, danışman ve okul müdürlüğü tarafından imzalanacaktır. </a:t>
            </a:r>
          </a:p>
          <a:p>
            <a:pPr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Başvuru formu,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Ortaokullar içi</a:t>
            </a:r>
            <a:r>
              <a:rPr lang="tr-TR" altLang="tr-TR" sz="2400" dirty="0" smtClean="0">
                <a:latin typeface="Comic Sans MS" pitchFamily="66" charset="0"/>
              </a:rPr>
              <a:t>n en geç 20 Şubat 2017 tarihinde,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Liseler için ise </a:t>
            </a:r>
            <a:r>
              <a:rPr lang="tr-TR" altLang="tr-TR" sz="2400" dirty="0" smtClean="0">
                <a:latin typeface="Comic Sans MS" pitchFamily="66" charset="0"/>
              </a:rPr>
              <a:t>en geç 25 Ocak 2017 tarihinde Bölge Koordinatörlüğü’nde olacak şekilde elden veya posta/kargo yoluyla gönderilecektir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(proje başvuruları TÜBİTAK’a gönderilmeyecektir).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Başvuruların Değerlendirilmesi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Proje Rehberine uygun olarak hazırlanmış olduğu belirlenen projeler önce, 12 ayrı bölgede ve her dal için oluşturulacak jürilerce, “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Proje planı, proje özeti ve proje raporu” </a:t>
            </a:r>
            <a:r>
              <a:rPr lang="tr-TR" altLang="tr-TR" sz="2400" dirty="0" smtClean="0">
                <a:latin typeface="Comic Sans MS" pitchFamily="66" charset="0"/>
              </a:rPr>
              <a:t>üzerinden değerlendirilmekte ve puanlanmaktadır. 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Puana göre sıralanan projelerden o alan için belirlenen kontenjan kadarı puanları dikkate alınarak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bölge sergisine </a:t>
            </a:r>
            <a:r>
              <a:rPr lang="tr-TR" altLang="tr-TR" sz="2400" dirty="0" smtClean="0">
                <a:latin typeface="Comic Sans MS" pitchFamily="66" charset="0"/>
              </a:rPr>
              <a:t>davet edilmektedir.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 smtClean="0">
                <a:latin typeface="Comic Sans MS" pitchFamily="66" charset="0"/>
              </a:rPr>
              <a:t> </a:t>
            </a:r>
            <a:br>
              <a:rPr lang="tr-TR" altLang="tr-TR" sz="2400" dirty="0" smtClean="0">
                <a:latin typeface="Comic Sans MS" pitchFamily="66" charset="0"/>
              </a:rPr>
            </a:br>
            <a:endParaRPr lang="tr-TR" altLang="tr-T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Başvuruların Değerlendirilmesi 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Ortaokullar İçin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/>
          <a:lstStyle/>
          <a:p>
            <a:r>
              <a:rPr lang="tr-TR" altLang="tr-TR" sz="2800" dirty="0" smtClean="0">
                <a:latin typeface="Comic Sans MS" pitchFamily="66" charset="0"/>
              </a:rPr>
              <a:t>Sergiye davet edilen projeler, 15 Mart 2017 tarihinde TÜBİTAK tarafından e-posta yoluyla proje sahiplerine bildirilecektir. </a:t>
            </a:r>
          </a:p>
          <a:p>
            <a:r>
              <a:rPr lang="tr-TR" altLang="tr-TR" sz="2800" dirty="0" smtClean="0">
                <a:latin typeface="Comic Sans MS" pitchFamily="66" charset="0"/>
              </a:rPr>
              <a:t>Bölge sergisi 17-19 Nisan 2017 tarihleri arasında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itchFamily="66" charset="0"/>
              </a:rPr>
              <a:t>MALATYA’DA</a:t>
            </a:r>
            <a:r>
              <a:rPr lang="tr-TR" altLang="tr-TR" sz="2800" dirty="0" smtClean="0">
                <a:latin typeface="Comic Sans MS" pitchFamily="66" charset="0"/>
              </a:rPr>
              <a:t>  yapılacaktır.</a:t>
            </a:r>
          </a:p>
          <a:p>
            <a:r>
              <a:rPr lang="tr-TR" altLang="tr-TR" sz="2800" dirty="0" smtClean="0">
                <a:latin typeface="Comic Sans MS" pitchFamily="66" charset="0"/>
              </a:rPr>
              <a:t>Bölge sergisinde, sergiye davet edilen projeleri hazırlayan öğrenciler jüriler tarafından posteri başında mülakata alınarak değerlendirme yapılacaktır. </a:t>
            </a:r>
          </a:p>
          <a:p>
            <a:r>
              <a:rPr lang="tr-TR" altLang="tr-TR" sz="2800" dirty="0" smtClean="0">
                <a:latin typeface="Comic Sans MS" pitchFamily="66" charset="0"/>
              </a:rPr>
              <a:t>Sergide kullanılması öngörülen teknik donanım yarışmacılar tarafından temin edilmektedir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55675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0099"/>
                </a:solidFill>
                <a:latin typeface="Comic Sans MS" pitchFamily="66" charset="0"/>
              </a:rPr>
              <a:t>Bölgeler</a:t>
            </a:r>
          </a:p>
        </p:txBody>
      </p:sp>
      <p:pic>
        <p:nvPicPr>
          <p:cNvPr id="3075" name="Picture 4" descr="C:\Users\YunusEmre\Desktop\ha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052513"/>
            <a:ext cx="8782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99"/>
                </a:solidFill>
                <a:latin typeface="Comic Sans MS" pitchFamily="66" charset="0"/>
              </a:rPr>
              <a:t>Başvuruların Değerlendirilmesi</a:t>
            </a:r>
            <a:br>
              <a:rPr lang="tr-TR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Liseler İçin</a:t>
            </a:r>
            <a:endParaRPr lang="tr-TR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 smtClean="0">
                <a:latin typeface="Comic Sans MS" pitchFamily="66" charset="0"/>
              </a:rPr>
              <a:t>Sergiye davet edilen projeler, 2 Mart 2017 tarihinde TÜBİTAK tarafından e-posta yoluyla proje sahiplerine bildirilecektir. </a:t>
            </a:r>
          </a:p>
          <a:p>
            <a:r>
              <a:rPr lang="tr-TR" altLang="tr-TR" sz="2400" dirty="0" smtClean="0">
                <a:latin typeface="Comic Sans MS" pitchFamily="66" charset="0"/>
              </a:rPr>
              <a:t>Bölge sergisi 27-29 Mart 2017 tarihleri arasında </a:t>
            </a:r>
            <a:r>
              <a:rPr lang="tr-TR" alt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MALATYA’da</a:t>
            </a:r>
            <a:r>
              <a:rPr lang="tr-TR" altLang="tr-TR" sz="2400" dirty="0" smtClean="0">
                <a:latin typeface="Comic Sans MS" pitchFamily="66" charset="0"/>
              </a:rPr>
              <a:t> yapılacaktır.</a:t>
            </a:r>
          </a:p>
          <a:p>
            <a:r>
              <a:rPr lang="tr-TR" altLang="tr-TR" sz="2400" dirty="0" smtClean="0">
                <a:latin typeface="Comic Sans MS" pitchFamily="66" charset="0"/>
              </a:rPr>
              <a:t>Sergiye davet edilen projeleri hazırlayan öğrenciler jüriler tarafından mülakata alınmaktadır. </a:t>
            </a:r>
          </a:p>
          <a:p>
            <a:r>
              <a:rPr lang="tr-TR" altLang="tr-TR" sz="2400" dirty="0" smtClean="0">
                <a:latin typeface="Comic Sans MS" pitchFamily="66" charset="0"/>
              </a:rPr>
              <a:t>Mülakatta bilgisayar ve projeksiyon cihazı Bölge Koordinatörü tarafından sağlanmaktadır. </a:t>
            </a:r>
          </a:p>
          <a:p>
            <a:r>
              <a:rPr lang="tr-TR" altLang="tr-TR" sz="2400" dirty="0" smtClean="0">
                <a:latin typeface="Comic Sans MS" pitchFamily="66" charset="0"/>
              </a:rPr>
              <a:t>Sergide kullanılması öngörülen teknik donanım yarışmacılar tarafından temin edilmektedir.</a:t>
            </a:r>
            <a:br>
              <a:rPr lang="tr-TR" altLang="tr-TR" sz="2400" dirty="0" smtClean="0">
                <a:latin typeface="Comic Sans MS" pitchFamily="66" charset="0"/>
              </a:rPr>
            </a:br>
            <a:endParaRPr lang="tr-TR" altLang="tr-TR" sz="2400" dirty="0" smtClean="0">
              <a:latin typeface="Comic Sans MS" pitchFamily="66" charset="0"/>
            </a:endParaRP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Başvuruların Değerlendirilmesi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Projelerin değerlendirilmesinde;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Özgünlük ve Yaratıcılık,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Kullanılan Bilimsel Yöntem,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Tutarlılık ve Katkı, Yararlılık (Ekonomik, Sosyal),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Uygulanabilirlik ve Kullanışlılık,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Kaynak Taraması,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Özümseme ve Hâkimiyet,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Sonuç ve Açıklık gibi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altLang="tr-TR" sz="2800" dirty="0" smtClean="0">
                <a:latin typeface="Comic Sans MS" panose="030F0702030302020204" pitchFamily="66" charset="0"/>
              </a:rPr>
              <a:t>kıstaslar göz önüne alınmaktadır.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Başvuruların Değerlendirilmesi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422275" y="1700213"/>
            <a:ext cx="8229600" cy="46085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Bölge merkezinde yapılacak yarışmalar sonunda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Bölge Finalistleri belirlenecektir</a:t>
            </a:r>
            <a:r>
              <a:rPr lang="tr-TR" altLang="tr-T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Ödül alan öğrenciye ve danışmanına Başarı Belgesi ve para ödülü verilmektedir.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latin typeface="Comic Sans MS" panose="030F0702030302020204" pitchFamily="66" charset="0"/>
              </a:rPr>
              <a:t>Ayrıca bölgede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 çok proje başvurusu yapan okul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a ve en çok projeye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danışmanlık yapan öğretmene 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(Lise projelerinde) TÜBİTAK tarafından başarı belgesi verilmektedir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/>
            </a:r>
            <a:br>
              <a:rPr lang="tr-TR" altLang="tr-TR" dirty="0" smtClean="0">
                <a:latin typeface="Comic Sans MS" panose="030F0702030302020204" pitchFamily="66" charset="0"/>
              </a:rPr>
            </a:b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Başvuruların Değerlendirilmesi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287338" y="1196975"/>
            <a:ext cx="8856662" cy="56610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sz="3000" dirty="0" smtClean="0">
                <a:latin typeface="Comic Sans MS" pitchFamily="66" charset="0"/>
              </a:rPr>
              <a:t>12 bölgede Finalist olarak belirlenen </a:t>
            </a:r>
            <a:r>
              <a:rPr lang="tr-TR" altLang="tr-TR" sz="3000" dirty="0" smtClean="0">
                <a:solidFill>
                  <a:srgbClr val="FF0000"/>
                </a:solidFill>
                <a:latin typeface="Comic Sans MS" pitchFamily="66" charset="0"/>
              </a:rPr>
              <a:t>Lise projeleri </a:t>
            </a:r>
            <a:r>
              <a:rPr lang="tr-TR" altLang="tr-TR" sz="3000" dirty="0" smtClean="0">
                <a:latin typeface="Comic Sans MS" pitchFamily="66" charset="0"/>
              </a:rPr>
              <a:t>Final Yarışması için 08-12 Mayıs 2017 tarihlerinde Ankara’ya davet edilmektedir. 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3000" b="1" dirty="0" smtClean="0">
                <a:latin typeface="Comic Sans MS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Arial" panose="020B0604020202020204" pitchFamily="34" charset="0"/>
              </a:rPr>
              <a:t>Ortaokullar</a:t>
            </a:r>
            <a:r>
              <a:rPr lang="tr-TR" sz="3000" b="1" dirty="0" smtClean="0">
                <a:latin typeface="Comic Sans MS" pitchFamily="66" charset="0"/>
                <a:ea typeface="Calibri" panose="020F0502020204030204" pitchFamily="34" charset="0"/>
                <a:cs typeface="Arial" panose="020B0604020202020204" pitchFamily="34" charset="0"/>
              </a:rPr>
              <a:t> için ise </a:t>
            </a:r>
            <a:r>
              <a:rPr lang="tr-T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28-31 Mayıs 2017 tarihlerinde final yarışması yapılacaktır</a:t>
            </a:r>
            <a:endParaRPr lang="tr-TR" altLang="tr-TR" sz="30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3000" dirty="0" smtClean="0">
                <a:latin typeface="Comic Sans MS" pitchFamily="66" charset="0"/>
              </a:rPr>
              <a:t>Ankara’da düzenlenecek yarışma sergisinde projeler jürilerce tekrar değerlendirilecektir.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Ödül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Değerlendirme sonucunda; her dalda derece alan öğrenciye, danışman öğretmenine ve okullarına başarı belgeleri, ayrıca öğrenci ve danışmanına para ödülleri verilmektedir.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r-TR" altLang="tr-TR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Ankara final ödülleri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2184400" y="1960563"/>
            <a:ext cx="5051425" cy="2981325"/>
          </a:xfrm>
        </p:spPr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itchFamily="66" charset="0"/>
              </a:rPr>
              <a:t>2016 final ödülleri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>
                <a:latin typeface="Comic Sans MS" pitchFamily="66" charset="0"/>
              </a:rPr>
              <a:t>Birincilik: 	3500 TL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>
                <a:latin typeface="Comic Sans MS" pitchFamily="66" charset="0"/>
              </a:rPr>
              <a:t>İkincilik: 	3000 TL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>
                <a:latin typeface="Comic Sans MS" pitchFamily="66" charset="0"/>
              </a:rPr>
              <a:t>Üçüncülük:  2500 TL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>
                <a:latin typeface="Comic Sans MS" pitchFamily="66" charset="0"/>
              </a:rPr>
              <a:t>Teşvik: 	1500 TL</a:t>
            </a:r>
          </a:p>
          <a:p>
            <a:pPr marL="0" indent="0">
              <a:buFont typeface="Arial" charset="0"/>
              <a:buNone/>
              <a:defRPr/>
            </a:pPr>
            <a:endParaRPr lang="tr-TR" alt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99"/>
                </a:solidFill>
                <a:latin typeface="Comic Sans MS" pitchFamily="66" charset="0"/>
              </a:rPr>
              <a:t>Ödül</a:t>
            </a:r>
          </a:p>
        </p:txBody>
      </p:sp>
      <p:sp>
        <p:nvSpPr>
          <p:cNvPr id="317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Sergilenen projelerin genel değerlendirilmeleri sonucunda bir proje sahibine/sahiplerine </a:t>
            </a:r>
            <a:r>
              <a:rPr lang="tr-TR" altLang="tr-TR" dirty="0" smtClean="0">
                <a:solidFill>
                  <a:srgbClr val="FF0000"/>
                </a:solidFill>
              </a:rPr>
              <a:t>Yılın Genç Araştırmacısı</a:t>
            </a:r>
            <a:r>
              <a:rPr lang="tr-TR" altLang="tr-TR" dirty="0" smtClean="0"/>
              <a:t> Ödülü verilmektedir.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63600"/>
          </a:xfrm>
        </p:spPr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Ödül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107950" y="549275"/>
            <a:ext cx="8785225" cy="64801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tr-TR" altLang="tr-TR" sz="2800" dirty="0" smtClean="0"/>
          </a:p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tr-TR" altLang="tr-TR" sz="2800" dirty="0" smtClean="0">
                <a:solidFill>
                  <a:srgbClr val="FF0000"/>
                </a:solidFill>
              </a:rPr>
              <a:t>Lise </a:t>
            </a:r>
            <a:r>
              <a:rPr lang="tr-TR" altLang="tr-TR" sz="2800" dirty="0" smtClean="0"/>
              <a:t>Final Yarışmasında dereceye giren adaylar </a:t>
            </a:r>
            <a:r>
              <a:rPr lang="tr-TR" altLang="tr-TR" sz="2800" dirty="0" err="1" smtClean="0"/>
              <a:t>YGS’ye</a:t>
            </a:r>
            <a:r>
              <a:rPr lang="tr-TR" altLang="tr-TR" sz="2800" dirty="0" smtClean="0"/>
              <a:t> girdikleri yıl, bir kereye mahsus olmak üzere derece aldıkları alanla ilgili bir bölümü seçmeleri durumunda yarışmada aldıkları derece ile orantılı </a:t>
            </a:r>
            <a:r>
              <a:rPr lang="tr-TR" altLang="tr-TR" sz="2800" dirty="0" smtClean="0">
                <a:solidFill>
                  <a:srgbClr val="FF0000"/>
                </a:solidFill>
              </a:rPr>
              <a:t>ek katsayı </a:t>
            </a:r>
            <a:r>
              <a:rPr lang="tr-TR" altLang="tr-TR" sz="2800" dirty="0" smtClean="0"/>
              <a:t>uygulamasından yararlanmaktadırlar. (Bkz. YGS kılavuzu) </a:t>
            </a:r>
          </a:p>
          <a:p>
            <a:pPr>
              <a:lnSpc>
                <a:spcPct val="150000"/>
              </a:lnSpc>
              <a:defRPr/>
            </a:pPr>
            <a:endParaRPr lang="tr-TR" altLang="tr-T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tr-TR" smtClean="0">
                <a:solidFill>
                  <a:srgbClr val="000099"/>
                </a:solidFill>
                <a:latin typeface="Comic Sans MS" pitchFamily="66" charset="0"/>
              </a:rPr>
              <a:t>Ödül</a:t>
            </a:r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just"/>
            <a:r>
              <a:rPr lang="tr-TR" altLang="tr-TR" sz="2400" dirty="0" smtClean="0"/>
              <a:t>Uluslararası proje yarışmalarına TÜBİTAK tarafından gönderilecek projeler Final yarışmasına katılan projeler arasından belirlenir. </a:t>
            </a:r>
          </a:p>
          <a:p>
            <a:pPr algn="just"/>
            <a:r>
              <a:rPr lang="tr-TR" altLang="tr-TR" sz="2400" dirty="0" smtClean="0">
                <a:solidFill>
                  <a:srgbClr val="FF0000"/>
                </a:solidFill>
              </a:rPr>
              <a:t>Uluslararası</a:t>
            </a:r>
            <a:r>
              <a:rPr lang="tr-TR" altLang="tr-TR" sz="2400" dirty="0" smtClean="0"/>
              <a:t> Proje Yarışmalarına TÜBİTAK tarafından gönderilerek </a:t>
            </a:r>
            <a:r>
              <a:rPr lang="tr-TR" altLang="tr-TR" sz="2400" dirty="0" smtClean="0">
                <a:solidFill>
                  <a:srgbClr val="FF0000"/>
                </a:solidFill>
              </a:rPr>
              <a:t>Birincilik, İkincilik, Üçüncülük ödüllerinden </a:t>
            </a:r>
            <a:r>
              <a:rPr lang="tr-TR" altLang="tr-TR" sz="2400" dirty="0" smtClean="0"/>
              <a:t>birini alan öğrenciler derece aldıkları alanla ilgili bir bölümü tercih etmeleri durumunda alanlarındaki yükseköğretim programlarından </a:t>
            </a:r>
            <a:r>
              <a:rPr lang="tr-TR" altLang="tr-TR" sz="2400" dirty="0" smtClean="0">
                <a:solidFill>
                  <a:srgbClr val="FF0000"/>
                </a:solidFill>
              </a:rPr>
              <a:t>burslu programlar hariç istedikleri programa sınavsız</a:t>
            </a:r>
            <a:r>
              <a:rPr lang="tr-TR" altLang="tr-TR" sz="2400" dirty="0" smtClean="0"/>
              <a:t> olarak kontenjan dışından ÖSYM tarafından yerleştirilir. (Bkz. 2017 ÖSYS Kılavuzu). </a:t>
            </a:r>
          </a:p>
          <a:p>
            <a:pPr algn="just"/>
            <a:r>
              <a:rPr lang="tr-TR" altLang="tr-TR" sz="2400" dirty="0" smtClean="0"/>
              <a:t>Ayrıca Uluslararası Proje Yarışmalarına TÜBİTAK tarafından gönderilerek Birincilik, İkincilik, Üçüncülük ödülü alan öğrenciler TÜBİTAK 2205 - </a:t>
            </a:r>
            <a:r>
              <a:rPr lang="tr-TR" altLang="tr-TR" sz="2400" dirty="0" smtClean="0">
                <a:solidFill>
                  <a:srgbClr val="FF0000"/>
                </a:solidFill>
              </a:rPr>
              <a:t>Yurt İçi Lisans Burs Programından </a:t>
            </a:r>
            <a:r>
              <a:rPr lang="tr-TR" altLang="tr-TR" sz="2400" dirty="0" smtClean="0"/>
              <a:t>yararlandırılırlar.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Finalistlere Sağlanan İmkânlar</a:t>
            </a:r>
            <a:endParaRPr lang="tr-TR" altLang="tr-TR" smtClean="0">
              <a:latin typeface="Arial" charset="0"/>
            </a:endParaRP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Serginin yapılacağı illerin dışından gelecek öğrenciler ile okul müdürlüğünce görevlendirilecek olan her proje için bir öğretmenin konaklama ve geliş-dönüş otobüs ya da tren (yataklı hariç) yol paraları TÜBİTAK tarafından </a:t>
            </a:r>
            <a:r>
              <a:rPr lang="tr-TR" altLang="tr-TR" sz="2800" dirty="0" smtClean="0">
                <a:latin typeface="+mj-lt"/>
              </a:rPr>
              <a:t>ödenmektedir.</a:t>
            </a:r>
            <a:endParaRPr lang="tr-TR" alt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04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Yarışmanın Amacı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39888"/>
            <a:ext cx="7920037" cy="452596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Arial" charset="0"/>
              <a:buNone/>
              <a:defRPr/>
            </a:pPr>
            <a:r>
              <a:rPr lang="tr-TR" altLang="tr-TR" sz="2800" dirty="0" smtClean="0">
                <a:latin typeface="Comic Sans MS" pitchFamily="66" charset="0"/>
              </a:rPr>
              <a:t>G</a:t>
            </a:r>
            <a:r>
              <a:rPr lang="tr-TR" altLang="tr-TR" sz="2800" b="1" dirty="0" smtClean="0">
                <a:latin typeface="Comic Sans MS" pitchFamily="66" charset="0"/>
              </a:rPr>
              <a:t>ençleri</a:t>
            </a: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tr-TR" altLang="tr-TR" sz="2000" b="1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tr-TR" altLang="tr-TR" sz="3200" dirty="0" smtClean="0">
                <a:latin typeface="Comic Sans MS" pitchFamily="66" charset="0"/>
              </a:rPr>
              <a:t>Düşünmeye,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tr-TR" altLang="tr-TR" sz="3200" dirty="0" smtClean="0">
                <a:latin typeface="Comic Sans MS" pitchFamily="66" charset="0"/>
              </a:rPr>
              <a:t>Gözlem yapmaya,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tr-TR" altLang="tr-TR" sz="3200" dirty="0" smtClean="0">
                <a:latin typeface="Comic Sans MS" pitchFamily="66" charset="0"/>
              </a:rPr>
              <a:t>Merak etmeye,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tr-TR" altLang="tr-TR" sz="3200" dirty="0" smtClean="0">
                <a:latin typeface="Comic Sans MS" pitchFamily="66" charset="0"/>
              </a:rPr>
              <a:t>Merak ettiklerini araştırmaya </a:t>
            </a:r>
          </a:p>
          <a:p>
            <a:pPr marL="457200" lvl="1" indent="0">
              <a:lnSpc>
                <a:spcPct val="90000"/>
              </a:lnSpc>
              <a:buClr>
                <a:schemeClr val="accent2"/>
              </a:buClr>
              <a:buFont typeface="Arial" charset="0"/>
              <a:buNone/>
              <a:defRPr/>
            </a:pPr>
            <a:r>
              <a:rPr lang="tr-TR" altLang="tr-TR" sz="3200" dirty="0" smtClean="0">
                <a:latin typeface="Comic Sans MS" pitchFamily="66" charset="0"/>
              </a:rPr>
              <a:t>teşvik etmektir.</a:t>
            </a:r>
          </a:p>
          <a:p>
            <a:pPr eaLnBrk="1" hangingPunct="1">
              <a:buClr>
                <a:schemeClr val="accent2"/>
              </a:buClr>
              <a:buFontTx/>
              <a:buChar char="•"/>
              <a:defRPr/>
            </a:pPr>
            <a:endParaRPr lang="tr-TR" alt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Uyarı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b="1" smtClean="0">
                <a:latin typeface="Comic Sans MS" pitchFamily="66" charset="0"/>
              </a:rPr>
              <a:t>Projelerin, öğrencilerin özgün düşüncelerinden kaynaklanmış, kendileri tarafından şekillendirilmiş, danışarak ama kendi bilgi ve becerileri ile tamamlanmış olması beklenmektedir.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Uyarı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+mj-lt"/>
              </a:rPr>
              <a:t>Aksi halde proje sahibi öğrenciler ve danışmanlar bundan sonraki hiçbir TÜBİTAK etkinliğine katılamamakta ve TÜBİTAK desteklerinden yararlanamamaktadır.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>
                <a:latin typeface="+mj-lt"/>
              </a:rPr>
              <a:t> Ayrıca bu durum MEB’e de bildirilmektedir.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Yarışma Takvimi</a:t>
            </a:r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>
                <a:solidFill>
                  <a:srgbClr val="FF0000"/>
                </a:solidFill>
              </a:rPr>
              <a:t>Ortaokullar</a:t>
            </a:r>
            <a:endParaRPr lang="tr-TR" altLang="tr-TR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1619250" y="1557338"/>
            <a:ext cx="6481763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tr-TR" dirty="0"/>
          </a:p>
          <a:p>
            <a:pPr algn="just">
              <a:defRPr/>
            </a:pPr>
            <a:r>
              <a:rPr lang="tr-TR" sz="3200" b="1" dirty="0">
                <a:latin typeface="Calibri" panose="020F0502020204030204" pitchFamily="34" charset="0"/>
              </a:rPr>
              <a:t>15 Şubat 2017: </a:t>
            </a:r>
            <a:r>
              <a:rPr lang="tr-TR" sz="3200" dirty="0">
                <a:latin typeface="Calibri" panose="020F0502020204030204" pitchFamily="34" charset="0"/>
              </a:rPr>
              <a:t>Online Proje Son Başvuru Tarihi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 algn="just">
              <a:defRPr/>
            </a:pPr>
            <a:r>
              <a:rPr lang="tr-TR" sz="3200" b="1" dirty="0">
                <a:latin typeface="+mj-lt"/>
              </a:rPr>
              <a:t>20 Şubat 2017: </a:t>
            </a:r>
            <a:r>
              <a:rPr lang="tr-TR" sz="3200" dirty="0">
                <a:latin typeface="+mj-lt"/>
              </a:rPr>
              <a:t>Proje Başvuru Formlarının Öğrenciler Tarafından Koordinatörlüğe Teslimi</a:t>
            </a:r>
          </a:p>
          <a:p>
            <a:pPr algn="just">
              <a:defRPr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1681163" y="1557338"/>
          <a:ext cx="6357937" cy="1514472"/>
        </p:xfrm>
        <a:graphic>
          <a:graphicData uri="http://schemas.openxmlformats.org/drawingml/2006/table">
            <a:tbl>
              <a:tblPr/>
              <a:tblGrid>
                <a:gridCol w="6357937"/>
              </a:tblGrid>
              <a:tr h="151447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25</a:t>
                      </a:r>
                      <a:r>
                        <a:rPr lang="tr-TR" sz="2000" b="1" baseline="0" dirty="0" smtClean="0"/>
                        <a:t> ocak Başlangıç </a:t>
                      </a:r>
                      <a:endParaRPr lang="tr-TR" sz="2000" b="1" dirty="0"/>
                    </a:p>
                  </a:txBody>
                  <a:tcPr marL="91450" marR="91450" marT="45717" marB="4571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681163" y="3389313"/>
          <a:ext cx="6357937" cy="1479550"/>
        </p:xfrm>
        <a:graphic>
          <a:graphicData uri="http://schemas.openxmlformats.org/drawingml/2006/table">
            <a:tbl>
              <a:tblPr/>
              <a:tblGrid>
                <a:gridCol w="6357937"/>
              </a:tblGrid>
              <a:tr h="1479550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91450" marR="91450" marT="45708" marB="4570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500174"/>
          <a:ext cx="7129462" cy="4453803"/>
        </p:xfrm>
        <a:graphic>
          <a:graphicData uri="http://schemas.openxmlformats.org/drawingml/2006/table">
            <a:tbl>
              <a:tblPr firstRow="1" firstCol="1" bandRow="1"/>
              <a:tblGrid>
                <a:gridCol w="7129462"/>
              </a:tblGrid>
              <a:tr h="616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Mart 2017: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Sergiye davet edilecek öğrencilere e-posta ile davet gönderilmesi (TÜBİTAK tarafından gönderilecektir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27" marR="4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18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Nisan 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Bölge dışından gelip, konaklama yapacak öğrenci ve öğretmenlerin listesinin Bölge Koordinatörlüğüne 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bildirilmesi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(Okul müdürlükleri</a:t>
                      </a:r>
                      <a:r>
                        <a:rPr lang="tr-TR" sz="18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tarafından gönderilecektir.)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27" marR="4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tr-TR" sz="18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Nisan 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Bölge sergisi için projelerin hazırlanması ve sergi açılışı</a:t>
                      </a:r>
                    </a:p>
                  </a:txBody>
                  <a:tcPr marL="44727" marR="4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tr-TR" sz="18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Nisan 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Bölge ödül 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töreni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727" marR="4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28-31 </a:t>
                      </a: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Mayıs 2017:</a:t>
                      </a: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Final 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yarışması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27" marR="4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584325"/>
          </a:xfrm>
        </p:spPr>
        <p:txBody>
          <a:bodyPr/>
          <a:lstStyle/>
          <a:p>
            <a:r>
              <a:rPr lang="tr-TR" smtClean="0">
                <a:latin typeface="Comic Sans MS" pitchFamily="66" charset="0"/>
              </a:rPr>
              <a:t/>
            </a:r>
            <a:br>
              <a:rPr lang="tr-TR" smtClean="0"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000099"/>
                </a:solidFill>
                <a:latin typeface="Comic Sans MS" pitchFamily="66" charset="0"/>
              </a:rPr>
              <a:t>Yarışma Takvimi</a:t>
            </a: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Liseler</a:t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mtClean="0">
                <a:solidFill>
                  <a:srgbClr val="FF0000"/>
                </a:solidFill>
                <a:latin typeface="Comic Sans MS" pitchFamily="66" charset="0"/>
              </a:rPr>
            </a:br>
            <a:endParaRPr lang="tr-TR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02-18 Ocak 2017: </a:t>
            </a:r>
            <a:r>
              <a:rPr lang="tr-TR" dirty="0" smtClean="0">
                <a:latin typeface="Comic Sans MS" pitchFamily="66" charset="0"/>
              </a:rPr>
              <a:t>Online Proje Başvuru Tarihi</a:t>
            </a:r>
            <a:br>
              <a:rPr lang="tr-TR" dirty="0" smtClean="0">
                <a:latin typeface="Comic Sans MS" pitchFamily="66" charset="0"/>
              </a:rPr>
            </a:br>
            <a:r>
              <a:rPr lang="tr-TR" b="1" dirty="0" smtClean="0">
                <a:latin typeface="Comic Sans MS" pitchFamily="66" charset="0"/>
              </a:rPr>
              <a:t>25 Ocak 2017: </a:t>
            </a:r>
            <a:r>
              <a:rPr lang="tr-TR" dirty="0" smtClean="0">
                <a:latin typeface="Comic Sans MS" pitchFamily="66" charset="0"/>
              </a:rPr>
              <a:t>Proje Başvuru Formlarının Öğrenciler Tarafından Bölge Koordinatörlüğüne Teslimi</a:t>
            </a:r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Başlık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296988"/>
          </a:xfrm>
        </p:spPr>
        <p:txBody>
          <a:bodyPr/>
          <a:lstStyle/>
          <a:p>
            <a:r>
              <a:rPr lang="tr-TR" smtClean="0">
                <a:solidFill>
                  <a:srgbClr val="000099"/>
                </a:solidFill>
                <a:latin typeface="Comic Sans MS" pitchFamily="66" charset="0"/>
              </a:rPr>
              <a:t>Yarışma Takvimi</a:t>
            </a:r>
            <a:br>
              <a:rPr lang="tr-TR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Liseler</a:t>
            </a:r>
            <a:endParaRPr lang="tr-TR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0963" name="İçerik Yer Tutucusu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02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Sergiye davet edilecek öğrencilere e-posta ile davet gönderilmesi (TÜBİTAK tarafından gönderilecektir.)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16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Taahhütname, Bilimsel Etik ve Proje Katkı Beyan Formu, vesikalık fotoğraf ve proje raporu, planı ve özetini içeren CD’nin Bölge Koordinatörlüğüne teslimi</a:t>
            </a:r>
            <a:r>
              <a:rPr lang="tr-TR" sz="2000" dirty="0" smtClean="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(Öğrenciler tarafından gönderilecektir.)</a:t>
            </a: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 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16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Bölge dışından gelip, konaklama yapacak öğrenci ve öğretmenlerin listesinin Bölge Koordinatörlüğüne bildirilmesi</a:t>
            </a:r>
            <a:r>
              <a:rPr lang="tr-TR" sz="2000" dirty="0" smtClean="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(Okul müdürlükleri tarafından gönderilecektir.)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27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Bölge sergisi için projelerin hazırlanması ve sergi açılışı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27-29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Bölge sergisi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30 Mart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Bölge ödül töreni 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ct val="0"/>
              </a:spcBef>
            </a:pPr>
            <a:r>
              <a:rPr lang="tr-TR" sz="2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08-12 Mayıs 2017:</a:t>
            </a:r>
            <a:r>
              <a:rPr lang="tr-TR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Final yarışması</a:t>
            </a:r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0"/>
            <a:endParaRPr lang="tr-TR" sz="2000" dirty="0" smtClean="0"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Yarışma bilgilerine erişim</a:t>
            </a: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dirty="0" smtClean="0"/>
              <a:t>Proje rehberine </a:t>
            </a:r>
            <a:r>
              <a:rPr lang="tr-TR" altLang="tr-TR" dirty="0" smtClean="0">
                <a:hlinkClick r:id="rId2"/>
              </a:rPr>
              <a:t>www.</a:t>
            </a:r>
            <a:r>
              <a:rPr lang="tr-TR" altLang="tr-TR" dirty="0" err="1" smtClean="0">
                <a:hlinkClick r:id="rId2"/>
              </a:rPr>
              <a:t>Tubitak</a:t>
            </a:r>
            <a:r>
              <a:rPr lang="tr-TR" altLang="tr-TR" dirty="0" smtClean="0">
                <a:hlinkClick r:id="rId2"/>
              </a:rPr>
              <a:t>.gov.tr</a:t>
            </a:r>
            <a:r>
              <a:rPr lang="tr-TR" altLang="tr-T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altLang="tr-TR" dirty="0" smtClean="0"/>
              <a:t> online başvuru formuna</a:t>
            </a: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hlinkClick r:id="rId3"/>
              </a:rPr>
              <a:t>	https://e-bideb.tubitak.gov.tr</a:t>
            </a:r>
            <a:r>
              <a:rPr lang="tr-TR" altLang="tr-TR" dirty="0" smtClean="0"/>
              <a:t> adresinden ulaşılabilir.</a:t>
            </a:r>
          </a:p>
          <a:p>
            <a:pPr>
              <a:lnSpc>
                <a:spcPct val="150000"/>
              </a:lnSpc>
            </a:pP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ownloads\Screenshot_2016-11-25-15-36-5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429552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r>
              <a:rPr lang="tr-TR" sz="3200" b="1" dirty="0" smtClean="0">
                <a:solidFill>
                  <a:srgbClr val="0000FF"/>
                </a:solidFill>
              </a:rPr>
              <a:t>https://e-bideb.tubitak.gov.tr/giris.htm</a:t>
            </a:r>
          </a:p>
        </p:txBody>
      </p:sp>
      <p:sp>
        <p:nvSpPr>
          <p:cNvPr id="1843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8436" name="Picture 3" descr="C:\Documents and Settings\Yucel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0455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9460" name="Picture 2" descr="C:\Documents and Settings\Yucel\Desktop\adsı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Yarışmanın İçeriği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altLang="tr-TR" smtClean="0">
                <a:latin typeface="Comic Sans MS" pitchFamily="66" charset="0"/>
              </a:rPr>
              <a:t>	Yarışma 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tr-TR" altLang="tr-TR" smtClean="0">
                <a:latin typeface="Comic Sans MS" pitchFamily="66" charset="0"/>
              </a:rPr>
              <a:t>Öğrencilerin ilgilendikleri, merak ettikleri bir konu hakkında araştırma yapmasını, 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tr-TR" altLang="tr-TR" smtClean="0">
                <a:latin typeface="Comic Sans MS" pitchFamily="66" charset="0"/>
              </a:rPr>
              <a:t>Araştırma sonuçlarını bir raporla düzenlemesini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tr-TR" altLang="tr-TR" smtClean="0">
                <a:latin typeface="Comic Sans MS" pitchFamily="66" charset="0"/>
              </a:rPr>
              <a:t> ve sonunda tüm bulgularını bölge yarışmasında ve Türkiye finallerinde sunmasını içermektedir. </a:t>
            </a:r>
          </a:p>
          <a:p>
            <a:endParaRPr lang="tr-TR" altLang="tr-TR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mtClean="0"/>
              <a:t>Ortaokul Öğrencileri Arası Araştırma Projeleri Yarışmasına nasıl katılabilirim</a:t>
            </a:r>
            <a:r>
              <a:rPr lang="tr-TR" altLang="tr-TR" smtClean="0">
                <a:latin typeface="Arial" charset="0"/>
              </a:rPr>
              <a:t>?</a:t>
            </a:r>
            <a:r>
              <a:rPr lang="tr-TR" altLang="tr-TR" smtClean="0"/>
              <a:t/>
            </a:r>
            <a:br>
              <a:rPr lang="tr-TR" altLang="tr-TR" smtClean="0"/>
            </a:b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smtClean="0"/>
              <a:t>Proje yarışmasına, okullara gönderilen Proje Yarışması Kitapçığından ya da TÜBİTAK’ın WEB sayfasından başvuru belgelerini temin edip</a:t>
            </a:r>
            <a:r>
              <a:rPr lang="tr-TR" altLang="tr-TR" sz="2800" smtClean="0">
                <a:latin typeface="Arial" charset="0"/>
              </a:rPr>
              <a:t>, online başvuru yaptıktan sonra, </a:t>
            </a:r>
            <a:r>
              <a:rPr lang="tr-TR" altLang="tr-TR" sz="2800" smtClean="0"/>
              <a:t> başvuru belgesinin çıktısını Bölge Koordinatörlerine göndererek katılabilirsiniz.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b="1" smtClean="0"/>
              <a:t>Yarışmayla ilgili bilgilere nasıl ulaşabilirim?</a:t>
            </a: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z="2800" smtClean="0"/>
              <a:t>TÜBİTAK’ın WEB sayfasından ulaşabilirsiniz. </a:t>
            </a:r>
          </a:p>
          <a:p>
            <a:pPr>
              <a:lnSpc>
                <a:spcPct val="150000"/>
              </a:lnSpc>
            </a:pPr>
            <a:r>
              <a:rPr lang="tr-TR" altLang="tr-TR" sz="2800" b="1" smtClean="0"/>
              <a:t>Kimler başvurabilir?</a:t>
            </a: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z="2800" smtClean="0"/>
              <a:t>Yarışmaya, Türkiye ve KKTC’den tüm ortaokul (5., 6., 7. ve 8. sınıf) öğrencileri katılabilir.</a:t>
            </a:r>
            <a:r>
              <a:rPr lang="tr-TR" altLang="tr-TR" b="1" smtClean="0"/>
              <a:t/>
            </a:r>
            <a:br>
              <a:rPr lang="tr-TR" altLang="tr-TR" b="1" smtClean="0"/>
            </a:b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b="1" smtClean="0"/>
              <a:t>Proje yarışmasına birden çok projeyle başvuru yapılabilir mi?</a:t>
            </a: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z="2800" smtClean="0"/>
              <a:t>Yarışmaya her öğrenci yalnızca bir projeyle katılabilir ve</a:t>
            </a:r>
            <a:r>
              <a:rPr lang="tr-TR" altLang="tr-TR" sz="2800" smtClean="0">
                <a:latin typeface="Arial" charset="0"/>
              </a:rPr>
              <a:t> </a:t>
            </a:r>
            <a:r>
              <a:rPr lang="tr-TR" altLang="tr-TR" sz="2800" smtClean="0"/>
              <a:t>her proje en çok iki öğrenci tarafından hazırlanabilir.</a:t>
            </a:r>
            <a:br>
              <a:rPr lang="tr-TR" altLang="tr-TR" sz="2800" smtClean="0"/>
            </a:br>
            <a:endParaRPr lang="tr-TR" alt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b="1" smtClean="0"/>
              <a:t>Başka bir proje yarışmasına katıldım, aynı projeyle bu yarışmaya da katılabilir miyim?</a:t>
            </a: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z="2800" smtClean="0"/>
              <a:t>Aynı ya da başka isimlerle ve/veya aynı ya da benzer içerikle (konuyla) daha önceki yıllarda herhangi bir proje yarışmasına katılmış olan projeler bu yarışmaya katılamaz.</a:t>
            </a:r>
            <a:br>
              <a:rPr lang="tr-TR" altLang="tr-TR" sz="2800" smtClean="0"/>
            </a:b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mtClean="0"/>
              <a:t/>
            </a:r>
            <a:br>
              <a:rPr lang="tr-TR" altLang="tr-TR" smtClean="0"/>
            </a:b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tr-TR" altLang="tr-TR" sz="2800" b="1" smtClean="0"/>
              <a:t>Proje sergisinde öğrencilere rehberlik yapmak için her okuldan istenen bir öğretmenin öğrencilerin proje danışmanı olan öğretmeni mi olması gerekiyor?</a:t>
            </a:r>
            <a:r>
              <a:rPr lang="tr-TR" altLang="tr-TR" sz="2800" smtClean="0"/>
              <a:t/>
            </a:r>
            <a:br>
              <a:rPr lang="tr-TR" altLang="tr-TR" sz="2800" smtClean="0"/>
            </a:br>
            <a:r>
              <a:rPr lang="tr-TR" altLang="tr-TR" sz="2800" smtClean="0"/>
              <a:t>Her okuldan istenen bir rehber öğretmenin, öğrencilerin proje danışmanı olan öğretmeni olması gerekmez, </a:t>
            </a:r>
            <a:r>
              <a:rPr lang="tr-TR" altLang="tr-TR" sz="2800" smtClean="0">
                <a:latin typeface="Arial" charset="0"/>
              </a:rPr>
              <a:t>ö</a:t>
            </a:r>
            <a:r>
              <a:rPr lang="tr-TR" altLang="tr-TR" sz="2800" smtClean="0"/>
              <a:t>ğrencilerle aynı okuldan olması yeterli</a:t>
            </a:r>
            <a:r>
              <a:rPr lang="tr-TR" altLang="tr-TR" smtClean="0"/>
              <a:t>. </a:t>
            </a:r>
            <a:br>
              <a:rPr lang="tr-TR" altLang="tr-TR" smtClean="0"/>
            </a:b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99"/>
                </a:solidFill>
                <a:latin typeface="Comic Sans MS" pitchFamily="66" charset="0"/>
              </a:rPr>
              <a:t>Sıkça sorulan sorular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b="1" smtClean="0">
                <a:latin typeface="Arial" charset="0"/>
              </a:rPr>
              <a:t>Bölge yarışmasında katılımcılara sağlanan olanaklar nelerdir</a:t>
            </a:r>
            <a:r>
              <a:rPr lang="tr-TR" altLang="tr-TR" smtClean="0">
                <a:latin typeface="Arial" charset="0"/>
              </a:rPr>
              <a:t>?</a:t>
            </a:r>
          </a:p>
          <a:p>
            <a:r>
              <a:rPr lang="tr-TR" altLang="tr-TR" sz="2800" smtClean="0">
                <a:latin typeface="Arial" charset="0"/>
              </a:rPr>
              <a:t>Aynı ilden olan öğrenci ve öğretmenlere çay, kahve, öğlen yemeği</a:t>
            </a:r>
          </a:p>
          <a:p>
            <a:r>
              <a:rPr lang="tr-TR" altLang="tr-TR" sz="2800" smtClean="0">
                <a:latin typeface="Arial" charset="0"/>
              </a:rPr>
              <a:t>Diğer bölge illerinden gelenlere ek olarak konaklama ve yol ücreti verilmektedir.</a:t>
            </a:r>
          </a:p>
          <a:p>
            <a:endParaRPr lang="tr-TR" altLang="tr-TR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Yarışmanın Temel İlkeleri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 altLang="tr-TR" smtClean="0">
                <a:latin typeface="Comic Sans MS" pitchFamily="66" charset="0"/>
              </a:rPr>
              <a:t>	</a:t>
            </a:r>
            <a:r>
              <a:rPr lang="tr-TR" altLang="tr-TR" u="sng" smtClean="0">
                <a:latin typeface="Comic Sans MS" pitchFamily="66" charset="0"/>
              </a:rPr>
              <a:t>Yarışmanın en temel ilkesi</a:t>
            </a:r>
            <a:r>
              <a:rPr lang="tr-TR" altLang="tr-TR" smtClean="0">
                <a:latin typeface="Comic Sans MS" pitchFamily="66" charset="0"/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tr-TR" altLang="tr-TR" b="1" smtClean="0">
                <a:latin typeface="Comic Sans MS" pitchFamily="66" charset="0"/>
              </a:rPr>
              <a:t>projeye kaynak olan fikrin proje sahibi öğrenci/öğrencilerden çıkmış olmasıdır.</a:t>
            </a:r>
          </a:p>
          <a:p>
            <a:pPr>
              <a:buClr>
                <a:schemeClr val="accent2"/>
              </a:buClr>
            </a:pPr>
            <a:endParaRPr lang="tr-TR" altLang="tr-TR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</a:pPr>
            <a:r>
              <a:rPr lang="tr-TR" altLang="tr-TR" smtClean="0">
                <a:latin typeface="Comic Sans MS" pitchFamily="66" charset="0"/>
              </a:rPr>
              <a:t>Fikir danışman öğretmenin rehberliğinde geliştirilir, işlenir ve sonuçlandırılır.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tr-TR" altLang="tr-TR" dirty="0" smtClean="0">
                <a:latin typeface="Comic Sans MS" pitchFamily="66" charset="0"/>
              </a:rPr>
              <a:t>Öğrenciler kendi ürettikleri fikri uygulama aşamasında üniversitelerden ya da araştırma kurumlarından destek alabilirler</a:t>
            </a:r>
          </a:p>
          <a:p>
            <a:pPr>
              <a:buClr>
                <a:schemeClr val="accent2"/>
              </a:buClr>
            </a:pPr>
            <a:endParaRPr lang="tr-TR" altLang="tr-TR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</a:pPr>
            <a:r>
              <a:rPr lang="tr-TR" altLang="tr-TR" dirty="0" smtClean="0">
                <a:latin typeface="Comic Sans MS" pitchFamily="66" charset="0"/>
              </a:rPr>
              <a:t>Ancak bu destek, bilgi alma ya da laboratuarlardaki cihaz veya çeşitli araçların kullanımıyla sınırlı olmalıdır</a:t>
            </a:r>
          </a:p>
          <a:p>
            <a:pPr lvl="1">
              <a:buFont typeface="Arial" charset="0"/>
              <a:buNone/>
            </a:pPr>
            <a:endParaRPr lang="tr-TR" altLang="tr-TR" dirty="0" smtClean="0">
              <a:latin typeface="Comic Sans MS" pitchFamily="66" charset="0"/>
            </a:endParaRPr>
          </a:p>
          <a:p>
            <a:pPr>
              <a:buClr>
                <a:srgbClr val="CC3300"/>
              </a:buClr>
              <a:buFontTx/>
              <a:buChar char="•"/>
            </a:pPr>
            <a:endParaRPr lang="tr-TR" alt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Hangi projeler değerlendirmeye  alınmamaktadır?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tr-TR" altLang="tr-TR" sz="2800" dirty="0" smtClean="0">
                <a:latin typeface="Comic Sans MS" pitchFamily="66" charset="0"/>
              </a:rPr>
              <a:t>Özgün olmayan ve yapanın kendi çalışması olmayan projeler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tr-TR" altLang="tr-TR" sz="2800" dirty="0" smtClean="0">
                <a:latin typeface="Comic Sans MS" pitchFamily="66" charset="0"/>
              </a:rPr>
              <a:t>Halk sağlığı ve güvenliği için risk teşkil ettiği/edeceği düşünülen projeler (</a:t>
            </a:r>
            <a:r>
              <a:rPr lang="tr-TR" altLang="tr-TR" sz="2400" dirty="0" smtClean="0">
                <a:latin typeface="Comic Sans MS" pitchFamily="66" charset="0"/>
              </a:rPr>
              <a:t>Özellikle radyoaktif maddeler, tehlikeli deney setleri, </a:t>
            </a:r>
            <a:r>
              <a:rPr lang="tr-TR" altLang="tr-TR" sz="2400" dirty="0" err="1" smtClean="0">
                <a:latin typeface="Comic Sans MS" pitchFamily="66" charset="0"/>
              </a:rPr>
              <a:t>toksik</a:t>
            </a:r>
            <a:r>
              <a:rPr lang="tr-TR" altLang="tr-TR" sz="2400" dirty="0" smtClean="0">
                <a:latin typeface="Comic Sans MS" pitchFamily="66" charset="0"/>
              </a:rPr>
              <a:t> ve kanserojen vb. maddeler ihtiva eden projeler)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tr-TR" altLang="tr-TR" sz="2800" dirty="0" smtClean="0">
                <a:latin typeface="Comic Sans MS" pitchFamily="66" charset="0"/>
              </a:rPr>
              <a:t>Resmi izin gerektiren projeler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7858180" cy="1000108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Proje başvurusu için çağrıya çıkılan alanlar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Ortaokullar İçin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1. </a:t>
            </a:r>
            <a:r>
              <a:rPr lang="tr-TR" dirty="0" smtClean="0"/>
              <a:t>Biyoloji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2. </a:t>
            </a:r>
            <a:r>
              <a:rPr lang="tr-TR" dirty="0" smtClean="0"/>
              <a:t>Fizik 		Fen Bilgisi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3. </a:t>
            </a:r>
            <a:r>
              <a:rPr lang="tr-TR" dirty="0" smtClean="0"/>
              <a:t>Kimya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4. </a:t>
            </a:r>
            <a:r>
              <a:rPr lang="tr-TR" dirty="0" smtClean="0"/>
              <a:t>Matematik</a:t>
            </a:r>
          </a:p>
          <a:p>
            <a:pPr algn="jus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ağ Ayraç"/>
          <p:cNvSpPr/>
          <p:nvPr/>
        </p:nvSpPr>
        <p:spPr>
          <a:xfrm>
            <a:off x="2428860" y="2714620"/>
            <a:ext cx="428628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Proje başvurusu için çağrıya çıkılan alanlar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Liseler İçin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1. </a:t>
            </a:r>
            <a:r>
              <a:rPr lang="tr-TR" dirty="0" smtClean="0"/>
              <a:t>Biyoloji			</a:t>
            </a:r>
            <a:r>
              <a:rPr lang="tr-TR" dirty="0" smtClean="0">
                <a:solidFill>
                  <a:srgbClr val="FF0000"/>
                </a:solidFill>
              </a:rPr>
              <a:t>7. </a:t>
            </a:r>
            <a:r>
              <a:rPr lang="tr-TR" dirty="0" smtClean="0"/>
              <a:t>Psikoloji	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2. </a:t>
            </a:r>
            <a:r>
              <a:rPr lang="tr-TR" dirty="0" smtClean="0"/>
              <a:t>Fizik			</a:t>
            </a:r>
            <a:r>
              <a:rPr lang="tr-TR" dirty="0" smtClean="0">
                <a:solidFill>
                  <a:srgbClr val="FF0000"/>
                </a:solidFill>
              </a:rPr>
              <a:t>8. </a:t>
            </a:r>
            <a:r>
              <a:rPr lang="tr-TR" dirty="0" smtClean="0"/>
              <a:t>Sosyoloji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3. </a:t>
            </a:r>
            <a:r>
              <a:rPr lang="tr-TR" dirty="0" smtClean="0"/>
              <a:t>Kimya			</a:t>
            </a:r>
            <a:r>
              <a:rPr lang="tr-TR" dirty="0" smtClean="0">
                <a:solidFill>
                  <a:srgbClr val="FF0000"/>
                </a:solidFill>
              </a:rPr>
              <a:t>9. </a:t>
            </a:r>
            <a:r>
              <a:rPr lang="tr-TR" dirty="0" smtClean="0"/>
              <a:t>Tarih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4. </a:t>
            </a:r>
            <a:r>
              <a:rPr lang="tr-TR" dirty="0" smtClean="0"/>
              <a:t>Matematik		</a:t>
            </a:r>
            <a:r>
              <a:rPr lang="tr-TR" dirty="0" smtClean="0">
                <a:solidFill>
                  <a:srgbClr val="FF0000"/>
                </a:solidFill>
              </a:rPr>
              <a:t>10. </a:t>
            </a:r>
            <a:r>
              <a:rPr lang="tr-TR" dirty="0" smtClean="0"/>
              <a:t>Coğrafya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5. </a:t>
            </a:r>
            <a:r>
              <a:rPr lang="tr-TR" dirty="0" smtClean="0"/>
              <a:t>Kodlama		</a:t>
            </a:r>
            <a:r>
              <a:rPr lang="tr-TR" dirty="0" smtClean="0">
                <a:solidFill>
                  <a:srgbClr val="FF0000"/>
                </a:solidFill>
              </a:rPr>
              <a:t>11. </a:t>
            </a:r>
            <a:r>
              <a:rPr lang="tr-TR" dirty="0" smtClean="0"/>
              <a:t>Türk Dili ve Edebiyatı</a:t>
            </a:r>
          </a:p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6. </a:t>
            </a:r>
            <a:r>
              <a:rPr lang="tr-TR" dirty="0" smtClean="0"/>
              <a:t>Teknolojik Tasarım	</a:t>
            </a:r>
            <a:r>
              <a:rPr lang="tr-TR" dirty="0" smtClean="0">
                <a:solidFill>
                  <a:srgbClr val="FF0000"/>
                </a:solidFill>
              </a:rPr>
              <a:t>12. </a:t>
            </a:r>
            <a:r>
              <a:rPr lang="tr-TR" dirty="0" smtClean="0"/>
              <a:t>Değerler Eğitimi</a:t>
            </a:r>
          </a:p>
          <a:p>
            <a:pPr algn="just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just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3133</TotalTime>
  <Words>1341</Words>
  <Application>Microsoft Office PowerPoint</Application>
  <PresentationFormat>Ekran Gösterisi (4:3)</PresentationFormat>
  <Paragraphs>178</Paragraphs>
  <Slides>46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2" baseType="lpstr">
      <vt:lpstr>Arial</vt:lpstr>
      <vt:lpstr>Calibri</vt:lpstr>
      <vt:lpstr>Comic Sans MS</vt:lpstr>
      <vt:lpstr>Tahoma</vt:lpstr>
      <vt:lpstr>Wingdings</vt:lpstr>
      <vt:lpstr>Ofis Teması</vt:lpstr>
      <vt:lpstr> TÜBİTAK LİSE VE ORTAOKUL ÖĞRENCİLERİ ARAŞTIRMA PROJELERİ YARIŞMASI</vt:lpstr>
      <vt:lpstr>Bölgeler</vt:lpstr>
      <vt:lpstr>Yarışmanın Amacı</vt:lpstr>
      <vt:lpstr>Yarışmanın İçeriği</vt:lpstr>
      <vt:lpstr>Yarışmanın Temel İlkeleri</vt:lpstr>
      <vt:lpstr>PowerPoint Sunusu</vt:lpstr>
      <vt:lpstr>Hangi projeler değerlendirmeye  alınmamaktadır?</vt:lpstr>
      <vt:lpstr>Proje başvurusu için çağrıya çıkılan alanlar</vt:lpstr>
      <vt:lpstr>Proje başvurusu için çağrıya çıkılan alanlar</vt:lpstr>
      <vt:lpstr>Başvuru Koşulları</vt:lpstr>
      <vt:lpstr>Başvuru Koşulları</vt:lpstr>
      <vt:lpstr>Başvuru Koşulları</vt:lpstr>
      <vt:lpstr>Başvuru Koşulları</vt:lpstr>
      <vt:lpstr>Başvuru Koşulları</vt:lpstr>
      <vt:lpstr>Başvuru İşlemi</vt:lpstr>
      <vt:lpstr>PowerPoint Sunusu</vt:lpstr>
      <vt:lpstr>PowerPoint Sunusu</vt:lpstr>
      <vt:lpstr>Başvuruların Değerlendirilmesi</vt:lpstr>
      <vt:lpstr>Başvuruların Değerlendirilmesi  Ortaokullar İçin</vt:lpstr>
      <vt:lpstr>Başvuruların Değerlendirilmesi Liseler İçin</vt:lpstr>
      <vt:lpstr>Başvuruların Değerlendirilmesi</vt:lpstr>
      <vt:lpstr>Başvuruların Değerlendirilmesi</vt:lpstr>
      <vt:lpstr>Başvuruların Değerlendirilmesi</vt:lpstr>
      <vt:lpstr>Ödül</vt:lpstr>
      <vt:lpstr>Ankara final ödülleri</vt:lpstr>
      <vt:lpstr>Ödül</vt:lpstr>
      <vt:lpstr>Ödül</vt:lpstr>
      <vt:lpstr>Ödül</vt:lpstr>
      <vt:lpstr>Finalistlere Sağlanan İmkânlar</vt:lpstr>
      <vt:lpstr>Uyarı</vt:lpstr>
      <vt:lpstr>Uyarı</vt:lpstr>
      <vt:lpstr>Yarışma Takvimi Ortaokullar</vt:lpstr>
      <vt:lpstr>PowerPoint Sunusu</vt:lpstr>
      <vt:lpstr>   Yarışma Takvimi Liseler   </vt:lpstr>
      <vt:lpstr>Yarışma Takvimi Liseler</vt:lpstr>
      <vt:lpstr>Yarışma bilgilerine erişim</vt:lpstr>
      <vt:lpstr>PowerPoint Sunusu</vt:lpstr>
      <vt:lpstr>https://e-bideb.tubitak.gov.tr/giris.htm</vt:lpstr>
      <vt:lpstr>PowerPoint Sunusu</vt:lpstr>
      <vt:lpstr>Sıkça sorulan sorular</vt:lpstr>
      <vt:lpstr>Sıkça sorulan sorular</vt:lpstr>
      <vt:lpstr>Sıkça sorulan sorular</vt:lpstr>
      <vt:lpstr>Sıkça sorulan sorular</vt:lpstr>
      <vt:lpstr>Sıkça sorulan sorular</vt:lpstr>
      <vt:lpstr>Sıkça sorulan sorular</vt:lpstr>
      <vt:lpstr>Sıkça sorulan sorular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pc001</dc:creator>
  <cp:lastModifiedBy>Bilal GUCER</cp:lastModifiedBy>
  <cp:revision>225</cp:revision>
  <dcterms:created xsi:type="dcterms:W3CDTF">2009-02-17T08:17:46Z</dcterms:created>
  <dcterms:modified xsi:type="dcterms:W3CDTF">2016-12-12T06:05:14Z</dcterms:modified>
</cp:coreProperties>
</file>