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5" r:id="rId2"/>
    <p:sldId id="257" r:id="rId3"/>
    <p:sldId id="293" r:id="rId4"/>
    <p:sldId id="265" r:id="rId5"/>
    <p:sldId id="266" r:id="rId6"/>
    <p:sldId id="267" r:id="rId7"/>
    <p:sldId id="259" r:id="rId8"/>
    <p:sldId id="263" r:id="rId9"/>
    <p:sldId id="264" r:id="rId10"/>
    <p:sldId id="270" r:id="rId11"/>
    <p:sldId id="271" r:id="rId12"/>
    <p:sldId id="276" r:id="rId13"/>
    <p:sldId id="273" r:id="rId14"/>
    <p:sldId id="277" r:id="rId15"/>
    <p:sldId id="292" r:id="rId16"/>
    <p:sldId id="269" r:id="rId17"/>
    <p:sldId id="274" r:id="rId18"/>
    <p:sldId id="275" r:id="rId19"/>
    <p:sldId id="278" r:id="rId20"/>
    <p:sldId id="279" r:id="rId21"/>
    <p:sldId id="280" r:id="rId22"/>
    <p:sldId id="281" r:id="rId23"/>
    <p:sldId id="283" r:id="rId24"/>
    <p:sldId id="291" r:id="rId25"/>
    <p:sldId id="260" r:id="rId26"/>
    <p:sldId id="286" r:id="rId27"/>
    <p:sldId id="261" r:id="rId28"/>
    <p:sldId id="285" r:id="rId29"/>
    <p:sldId id="288" r:id="rId30"/>
    <p:sldId id="289" r:id="rId31"/>
    <p:sldId id="258" r:id="rId32"/>
    <p:sldId id="287" r:id="rId33"/>
    <p:sldId id="290" r:id="rId34"/>
    <p:sldId id="294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hatCIFTCI" initials="S" lastIdx="1" clrIdx="0">
    <p:extLst>
      <p:ext uri="{19B8F6BF-5375-455C-9EA6-DF929625EA0E}">
        <p15:presenceInfo xmlns:p15="http://schemas.microsoft.com/office/powerpoint/2012/main" userId="S-1-5-21-3640171877-2986418276-551627803-56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7T11:05:21.302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E2AB5-7A4F-4992-A2D5-F0C2671B43AD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CD5F-9974-48B6-8F2A-6AAF0F6FF5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6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CD5F-9974-48B6-8F2A-6AAF0F6FF58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3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CD5F-9974-48B6-8F2A-6AAF0F6FF58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17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79FC-E5B3-4CA5-992D-2BFD15848449}" type="datetime1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5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1F9-F26E-4113-A5A1-1DA4BFE90A00}" type="datetime1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67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930-22E0-444B-88E0-D0C94511AEE3}" type="datetime1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83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3CB-0F54-43B4-A4CF-B0DB666BDB35}" type="datetime1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65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47-3987-445F-A976-F129C3F0FCC2}" type="datetime1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0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042-BEBF-4485-9014-6F7891BBE8F0}" type="datetime1">
              <a:rPr lang="tr-TR" smtClean="0"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7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8062-A076-4AC0-B9F2-FE7DF3B314E6}" type="datetime1">
              <a:rPr lang="tr-TR" smtClean="0"/>
              <a:t>17.06.2021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46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F271-ABCF-4BDE-9C6C-27D8DB877CAB}" type="datetime1">
              <a:rPr lang="tr-TR" smtClean="0"/>
              <a:t>17.06.2021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23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001F-F33C-4F01-87CD-08CEE682C12F}" type="datetime1">
              <a:rPr lang="tr-TR" smtClean="0"/>
              <a:t>17.06.2021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28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C6F5-2819-4374-B3B0-99880D3129C6}" type="datetime1">
              <a:rPr lang="tr-TR" smtClean="0"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8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C165-9E6E-4C15-96BF-6E068FB512E4}" type="datetime1">
              <a:rPr lang="tr-TR" smtClean="0"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51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0DF5A-B743-4A07-975B-FA9ED7C19451}" type="datetime1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TUNCELİ İL MİLLİ EĞİTİM MÜDÜRLÜĞÜ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4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7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/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7727"/>
          <a:stretch/>
        </p:blipFill>
        <p:spPr bwMode="auto">
          <a:xfrm>
            <a:off x="315173" y="182880"/>
            <a:ext cx="11876827" cy="5994083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Metin kutusu 5"/>
          <p:cNvSpPr txBox="1"/>
          <p:nvPr/>
        </p:nvSpPr>
        <p:spPr>
          <a:xfrm>
            <a:off x="1165860" y="1897380"/>
            <a:ext cx="9806940" cy="2769989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sz="5800" b="1" dirty="0" smtClean="0">
                <a:solidFill>
                  <a:srgbClr val="002060"/>
                </a:solidFill>
              </a:rPr>
              <a:t>TELAFİDE BEN DE VARIM PROGRAMI TUNCELİ TANITIM ve PLANLAMA TOPLANTISI</a:t>
            </a:r>
            <a:endParaRPr lang="tr-TR" sz="5800" b="1" dirty="0">
              <a:solidFill>
                <a:srgbClr val="00206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70656" y="5786597"/>
            <a:ext cx="14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17.06.2021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761917" y="2520056"/>
            <a:ext cx="711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"Telafide Ben de Varım" Programı  eğitim faaliyetleri özel okulla tarafından da planlanacak mı?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rgbClr val="FF0000"/>
                </a:solidFill>
              </a:rPr>
              <a:t>Hayır. </a:t>
            </a:r>
            <a:r>
              <a:rPr lang="tr-TR" dirty="0" smtClean="0"/>
              <a:t>"Telafide Ben de Varım" Programı  eğitim </a:t>
            </a:r>
            <a:r>
              <a:rPr lang="tr-TR" dirty="0" smtClean="0"/>
              <a:t>faaliyeti </a:t>
            </a:r>
            <a:r>
              <a:rPr lang="tr-TR" dirty="0" smtClean="0"/>
              <a:t>girişleri sadece her kademedeki resmi okullarca yapılacaktır. </a:t>
            </a:r>
          </a:p>
          <a:p>
            <a:pPr lvl="0"/>
            <a:r>
              <a:rPr lang="tr-TR" dirty="0" smtClean="0"/>
              <a:t>Ancak özel eğitim okullarında kayıtlı öğrenciler resmi okulların eğitim faaliyetlerine </a:t>
            </a:r>
            <a:r>
              <a:rPr lang="tr-TR" dirty="0" smtClean="0">
                <a:solidFill>
                  <a:srgbClr val="FF0000"/>
                </a:solidFill>
              </a:rPr>
              <a:t>katılabilecekler.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721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"Telafide Ben de Varım" Programı  eğitim faaliyetlerinde görev almak isteyen öğretmenler nereden başvuru yapacaklar?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Öğretmenler </a:t>
            </a:r>
            <a:r>
              <a:rPr lang="tr-TR" dirty="0" smtClean="0">
                <a:solidFill>
                  <a:srgbClr val="FF0000"/>
                </a:solidFill>
              </a:rPr>
              <a:t>MEBBİS şifreleri </a:t>
            </a:r>
            <a:r>
              <a:rPr lang="tr-TR" dirty="0" smtClean="0"/>
              <a:t>ile sisteme giriş yaparak görev yaptıkları okul/ilçe/il programlarında tanımlanan eğitim faaliyetleri için görev talebinde bulunabilir.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MEBBİS&gt;&gt;Başvuru İşlemleri &gt;&gt;Telafide Ben de Varım başvuru İşlemleri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601016" y="2474789"/>
            <a:ext cx="743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"Telafide Ben de Varım" Programı  eğitim faaliyetlerinde ücretli öğretmenler görev  alabilecekler mi?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rgbClr val="FF0000"/>
                </a:solidFill>
              </a:rPr>
              <a:t>Evet. Ücretli öğretmenler görev alabilecekler.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pPr lvl="0"/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6939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 eğitim faaliyetlerinde / etkinliklerinde</a:t>
            </a:r>
          </a:p>
          <a:p>
            <a:r>
              <a:rPr lang="tr-TR" dirty="0" smtClean="0"/>
              <a:t> öğretmenler </a:t>
            </a:r>
            <a:r>
              <a:rPr lang="tr-TR" dirty="0" smtClean="0">
                <a:solidFill>
                  <a:srgbClr val="FF0000"/>
                </a:solidFill>
              </a:rPr>
              <a:t>başka ilde </a:t>
            </a:r>
            <a:r>
              <a:rPr lang="tr-TR" dirty="0" smtClean="0"/>
              <a:t>görev  alabilecekler mi?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Hayır. </a:t>
            </a:r>
            <a:r>
              <a:rPr lang="tr-TR" dirty="0"/>
              <a:t>Öğretmenler sadece kadrosunun bulunduğu/görev yaptığı illerde bu faaliyetlere GÖNÜLLÜ olarak başvuru yapabilecekler, farklı bir ilde bu faaliyetlere katılamayacaklar.</a:t>
            </a:r>
          </a:p>
          <a:p>
            <a:pPr lvl="0"/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7434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eğitim faaliyetlerine /etkinliklere öğretmen </a:t>
            </a:r>
          </a:p>
          <a:p>
            <a:r>
              <a:rPr lang="tr-TR" dirty="0" smtClean="0"/>
              <a:t>atamasını kim  yapacak?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İl Milli Eğitim Müdürlüğü  olarak okulun planladığı faaliyete  öğretmen ataması yapılmayacak,  </a:t>
            </a:r>
            <a:r>
              <a:rPr lang="tr-TR" dirty="0" smtClean="0">
                <a:solidFill>
                  <a:srgbClr val="FF0000"/>
                </a:solidFill>
              </a:rPr>
              <a:t>faaliyetin sahibi okul müdürlüğü tarafından </a:t>
            </a:r>
            <a:r>
              <a:rPr lang="tr-TR" dirty="0" smtClean="0"/>
              <a:t>öğretmen ataması gerçekleştirilecek. Gerekli olur yazıları okul müdürlüğünce yapılacaktır.</a:t>
            </a:r>
            <a:endParaRPr lang="tr-TR" dirty="0"/>
          </a:p>
          <a:p>
            <a:pPr lvl="0"/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9728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6939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 eğitim faaliyetlerinde/ etkinliklerde </a:t>
            </a:r>
          </a:p>
          <a:p>
            <a:r>
              <a:rPr lang="tr-TR" dirty="0" smtClean="0"/>
              <a:t>görev alan öğretmenlere ücret ödenecek mi?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5 Temmuz-31 Ağustos 2021 tarihleri arasında uygulanmak üzere düzenlenen "Telafide Ben de Varım" Programı kapsamında görev almak isteyen yönetici ve öğretmenlere </a:t>
            </a:r>
            <a:r>
              <a:rPr lang="tr-TR" b="1" dirty="0" smtClean="0">
                <a:solidFill>
                  <a:srgbClr val="FF0000"/>
                </a:solidFill>
              </a:rPr>
              <a:t>fiilen yerine getirdikleri ders görevleri karşılığında ek ders ücretinden yararlandırılacaktır.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383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eğitim faaliyetlerine / etkinlik çalışmalarına</a:t>
            </a:r>
          </a:p>
          <a:p>
            <a:r>
              <a:rPr lang="tr-TR" dirty="0" smtClean="0"/>
              <a:t>öğrenciler  ve veliler  nasıl başvuru yapacaklar?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Modül üzerinde yayınlanan faaliyetlere katılmak isteyen  öğrenciler, </a:t>
            </a:r>
            <a:r>
              <a:rPr lang="tr-TR" dirty="0" smtClean="0">
                <a:solidFill>
                  <a:srgbClr val="FF0000"/>
                </a:solidFill>
              </a:rPr>
              <a:t>veli izin dilekçeleri ile  </a:t>
            </a:r>
            <a:r>
              <a:rPr lang="tr-TR" dirty="0" smtClean="0">
                <a:solidFill>
                  <a:srgbClr val="00B050"/>
                </a:solidFill>
              </a:rPr>
              <a:t>faaliyeti planlayan okula </a:t>
            </a:r>
            <a:r>
              <a:rPr lang="tr-TR" dirty="0" smtClean="0"/>
              <a:t>başvuruda bulunacaklar. </a:t>
            </a:r>
          </a:p>
          <a:p>
            <a:endParaRPr lang="tr-TR" i="1" dirty="0" smtClean="0"/>
          </a:p>
          <a:p>
            <a:r>
              <a:rPr lang="tr-TR" dirty="0" smtClean="0">
                <a:solidFill>
                  <a:srgbClr val="0070C0"/>
                </a:solidFill>
              </a:rPr>
              <a:t>Eğitim faaliyetlerine katılmak isteyen veliler, faaliyetin planlandığı il/ilçe millî eğitim müdürlükleri ve okul müdürlüklerine başvuru yapabileceklerdir.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t="-1" b="8246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8013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/>
              <a:t>Öğretmenler </a:t>
            </a:r>
            <a:r>
              <a:rPr lang="tr-TR" dirty="0" smtClean="0"/>
              <a:t>kendileri için hazırlanan eğitim faaliyetlerine nasıl başvuru yapacaklar?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Eğitim faaliyetlerine katılmak isteyen öğretmenler, </a:t>
            </a:r>
            <a:r>
              <a:rPr lang="tr-TR" dirty="0" smtClean="0">
                <a:solidFill>
                  <a:srgbClr val="FF0000"/>
                </a:solidFill>
              </a:rPr>
              <a:t>MEBBİS </a:t>
            </a:r>
            <a:r>
              <a:rPr lang="tr-TR" dirty="0" err="1" smtClean="0">
                <a:solidFill>
                  <a:srgbClr val="FF0000"/>
                </a:solidFill>
              </a:rPr>
              <a:t>Hizmetiçi</a:t>
            </a:r>
            <a:r>
              <a:rPr lang="tr-TR" dirty="0" smtClean="0">
                <a:solidFill>
                  <a:srgbClr val="FF0000"/>
                </a:solidFill>
              </a:rPr>
              <a:t> Modülü </a:t>
            </a:r>
            <a:r>
              <a:rPr lang="tr-TR" dirty="0" smtClean="0"/>
              <a:t>üzerinden başvuru yapabileceklerdir.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72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Öğretmenler, veli ve öğrencilere  eğitim faaliyetine kabul edildiklerine dair bilgilendirme  nasıl olacak?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Başvuruları kabul edilen öğrenci, öğretmen, velilere kabul edildiklerine dair bilgilendirme, </a:t>
            </a:r>
            <a:r>
              <a:rPr lang="tr-TR" dirty="0" smtClean="0">
                <a:solidFill>
                  <a:srgbClr val="FF0000"/>
                </a:solidFill>
              </a:rPr>
              <a:t>faaliyeti açan okul müdürlükleri tarafından yapılacaktır.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367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Planlanan ve modüle girişi yapılan  eğitim faaliyetlerini /etkinlik çalışmalarını </a:t>
            </a:r>
          </a:p>
          <a:p>
            <a:pPr lvl="0"/>
            <a:r>
              <a:rPr lang="tr-TR" dirty="0" smtClean="0"/>
              <a:t>okul müdürlerinin düzeltme veya  silme yetkisi var mı?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Evet</a:t>
            </a:r>
            <a:r>
              <a:rPr lang="tr-TR" dirty="0" smtClean="0"/>
              <a:t>. Okul Müdürlüğüne bu yetki verilmiştir.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4165059" y="6321485"/>
            <a:ext cx="4114800" cy="365125"/>
          </a:xfrm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/>
          <a:srcRect b="7727"/>
          <a:stretch/>
        </p:blipFill>
        <p:spPr bwMode="auto">
          <a:xfrm>
            <a:off x="252919" y="47781"/>
            <a:ext cx="11939081" cy="6164826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579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Programının hedef kitlesi kimlerdir?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577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Gönüllülük esasına göre   </a:t>
            </a:r>
            <a:r>
              <a:rPr lang="tr-TR" b="1" dirty="0" smtClean="0">
                <a:solidFill>
                  <a:srgbClr val="FF0000"/>
                </a:solidFill>
              </a:rPr>
              <a:t>Öğrenciler – Veliler – Öğretmenler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641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"Telafide Ben de Varım" Programında Taşımalı eğitim yapılacak mı?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Hayır</a:t>
            </a:r>
            <a:r>
              <a:rPr lang="tr-TR" dirty="0" smtClean="0"/>
              <a:t>. Taşımalı eğitim yapılmayacaktır.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</a:t>
            </a:r>
            <a:r>
              <a:rPr lang="tr-TR" sz="1600" b="1" dirty="0" smtClean="0">
                <a:solidFill>
                  <a:srgbClr val="FF0000"/>
                </a:solidFill>
              </a:rPr>
              <a:t>MÜDÜRLÜĞÜ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49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Aynı binada farklı iki okul var ise modüle faaliyet girişini hangi kurum yapacak?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Müdür </a:t>
            </a:r>
            <a:r>
              <a:rPr lang="tr-TR" b="1" dirty="0" smtClean="0">
                <a:solidFill>
                  <a:srgbClr val="FF0000"/>
                </a:solidFill>
              </a:rPr>
              <a:t>normunun </a:t>
            </a:r>
            <a:r>
              <a:rPr lang="tr-TR" b="1" dirty="0" smtClean="0">
                <a:solidFill>
                  <a:srgbClr val="FF0000"/>
                </a:solidFill>
              </a:rPr>
              <a:t>bulunduğu </a:t>
            </a:r>
            <a:r>
              <a:rPr lang="tr-TR" b="1" dirty="0" smtClean="0">
                <a:solidFill>
                  <a:srgbClr val="FF0000"/>
                </a:solidFill>
              </a:rPr>
              <a:t>okul müdürlüğü </a:t>
            </a:r>
            <a:r>
              <a:rPr lang="tr-TR" b="1" dirty="0" smtClean="0">
                <a:solidFill>
                  <a:srgbClr val="FF0000"/>
                </a:solidFill>
              </a:rPr>
              <a:t>tarafından faaliyetler girilecek.</a:t>
            </a: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Faaliyet açıklama bölümüne  hangi düzey öğrencilere ait faaliyet olduğu belirtilecek.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6097" y="476655"/>
            <a:ext cx="8125903" cy="546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322863" y="2324540"/>
            <a:ext cx="806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OKUL YÖNETİCİLERİ TARAFINDAN  FAALİYETİN MODÜLE GİRİŞİ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00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https://telafidebendevarim.meb.gov.tr/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366" y="853535"/>
            <a:ext cx="5710136" cy="271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9909" y="3845048"/>
            <a:ext cx="1680147" cy="99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8241" y="3923876"/>
            <a:ext cx="1672449" cy="103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6142" y="4003905"/>
            <a:ext cx="1738717" cy="102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9549" y="5178033"/>
            <a:ext cx="1600507" cy="110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7830" y="5198401"/>
            <a:ext cx="1672042" cy="112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Metin kutusu"/>
          <p:cNvSpPr txBox="1"/>
          <p:nvPr/>
        </p:nvSpPr>
        <p:spPr>
          <a:xfrm>
            <a:off x="535020" y="3093396"/>
            <a:ext cx="3852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öğrenci, öğretmen ve velilere yönelik örnek eğitim faaliyetlerine, içerik ve materyallerine https://telafidebendevarim.meb.gov.tr adresinden erişim sağlanabilir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374"/>
            <a:ext cx="11911015" cy="5830432"/>
          </a:xfrm>
          <a:prstGeom prst="rect">
            <a:avLst/>
          </a:prstGeom>
        </p:spPr>
      </p:pic>
      <p:sp>
        <p:nvSpPr>
          <p:cNvPr id="4" name="Dikdörtgen 7"/>
          <p:cNvSpPr/>
          <p:nvPr/>
        </p:nvSpPr>
        <p:spPr>
          <a:xfrm>
            <a:off x="3138038" y="5641672"/>
            <a:ext cx="676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Kurum müdürü veya müdür yardımcısı MEBBİS şifresi ile giriş yapacak.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451" y="622569"/>
            <a:ext cx="7222315" cy="461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Sağ Ok"/>
          <p:cNvSpPr/>
          <p:nvPr/>
        </p:nvSpPr>
        <p:spPr>
          <a:xfrm rot="20493899">
            <a:off x="3613387" y="3033460"/>
            <a:ext cx="1381896" cy="466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42" y="1301291"/>
            <a:ext cx="7694061" cy="4147763"/>
          </a:xfrm>
          <a:prstGeom prst="rect">
            <a:avLst/>
          </a:prstGeom>
        </p:spPr>
      </p:pic>
      <p:sp>
        <p:nvSpPr>
          <p:cNvPr id="4" name="3 Sol Ok"/>
          <p:cNvSpPr/>
          <p:nvPr/>
        </p:nvSpPr>
        <p:spPr>
          <a:xfrm rot="9961064">
            <a:off x="2431916" y="3900791"/>
            <a:ext cx="1381327" cy="3696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089" y="424571"/>
            <a:ext cx="6306158" cy="572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Sol Ok"/>
          <p:cNvSpPr/>
          <p:nvPr/>
        </p:nvSpPr>
        <p:spPr>
          <a:xfrm>
            <a:off x="5872265" y="2059023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ol Ok"/>
          <p:cNvSpPr/>
          <p:nvPr/>
        </p:nvSpPr>
        <p:spPr>
          <a:xfrm>
            <a:off x="6462409" y="2688078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Ok"/>
          <p:cNvSpPr/>
          <p:nvPr/>
        </p:nvSpPr>
        <p:spPr>
          <a:xfrm>
            <a:off x="6112214" y="3855397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Sol Ok"/>
          <p:cNvSpPr/>
          <p:nvPr/>
        </p:nvSpPr>
        <p:spPr>
          <a:xfrm>
            <a:off x="6618052" y="5411823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71" y="1242505"/>
            <a:ext cx="67437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Sol Ok"/>
          <p:cNvSpPr/>
          <p:nvPr/>
        </p:nvSpPr>
        <p:spPr>
          <a:xfrm>
            <a:off x="5749046" y="3025304"/>
            <a:ext cx="398835" cy="204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ol Ok"/>
          <p:cNvSpPr/>
          <p:nvPr/>
        </p:nvSpPr>
        <p:spPr>
          <a:xfrm>
            <a:off x="4568758" y="4850860"/>
            <a:ext cx="904673" cy="204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ol Ok"/>
          <p:cNvSpPr/>
          <p:nvPr/>
        </p:nvSpPr>
        <p:spPr>
          <a:xfrm>
            <a:off x="5259421" y="1757464"/>
            <a:ext cx="450715" cy="256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ol Ok"/>
          <p:cNvSpPr/>
          <p:nvPr/>
        </p:nvSpPr>
        <p:spPr>
          <a:xfrm>
            <a:off x="6348919" y="2525950"/>
            <a:ext cx="382621" cy="217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031149" y="1605064"/>
            <a:ext cx="43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Etkinlik grupları en az 12 olacaktır.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/>
          <a:srcRect b="13465"/>
          <a:stretch/>
        </p:blipFill>
        <p:spPr bwMode="auto">
          <a:xfrm>
            <a:off x="-22698" y="-214266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56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Düzenlenecek eğitim faaliyetlerinin ana temaları nelerdir?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8107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“Telafide Ben de Varım” Programı kapsamında düzenlenecek eğitim faaliyetleri </a:t>
            </a:r>
            <a:r>
              <a:rPr lang="tr-TR" b="1" dirty="0" smtClean="0">
                <a:solidFill>
                  <a:srgbClr val="FF0000"/>
                </a:solidFill>
              </a:rPr>
              <a:t>fiziksel,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sosyal– duygusal, </a:t>
            </a:r>
            <a:r>
              <a:rPr lang="tr-TR" b="1" dirty="0" smtClean="0">
                <a:solidFill>
                  <a:srgbClr val="0070C0"/>
                </a:solidFill>
              </a:rPr>
              <a:t>akademik gelişim </a:t>
            </a:r>
            <a:r>
              <a:rPr lang="tr-TR" b="1" dirty="0" smtClean="0"/>
              <a:t>ve</a:t>
            </a:r>
            <a:r>
              <a:rPr lang="tr-TR" b="1" dirty="0" smtClean="0">
                <a:solidFill>
                  <a:srgbClr val="FF0000"/>
                </a:solidFill>
              </a:rPr>
              <a:t> özel eğitim alanı </a:t>
            </a:r>
            <a:r>
              <a:rPr lang="tr-TR" dirty="0" smtClean="0"/>
              <a:t>olmak üzere dört ana temaya uygun olarak planlanacak.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71" y="1242505"/>
            <a:ext cx="67437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Sol Ok"/>
          <p:cNvSpPr/>
          <p:nvPr/>
        </p:nvSpPr>
        <p:spPr>
          <a:xfrm>
            <a:off x="5749046" y="3025304"/>
            <a:ext cx="398835" cy="204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ol Ok"/>
          <p:cNvSpPr/>
          <p:nvPr/>
        </p:nvSpPr>
        <p:spPr>
          <a:xfrm>
            <a:off x="4568758" y="4850860"/>
            <a:ext cx="904673" cy="204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ol Ok"/>
          <p:cNvSpPr/>
          <p:nvPr/>
        </p:nvSpPr>
        <p:spPr>
          <a:xfrm>
            <a:off x="5259421" y="1757464"/>
            <a:ext cx="450715" cy="256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ol Ok"/>
          <p:cNvSpPr/>
          <p:nvPr/>
        </p:nvSpPr>
        <p:spPr>
          <a:xfrm>
            <a:off x="6348919" y="2525950"/>
            <a:ext cx="382621" cy="217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031149" y="1605064"/>
            <a:ext cx="43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Etkinlik grupları en az 12 olacaktır.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71" y="1916299"/>
            <a:ext cx="6439458" cy="30254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6628" y="857250"/>
            <a:ext cx="9001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8"/>
          <p:cNvSpPr/>
          <p:nvPr/>
        </p:nvSpPr>
        <p:spPr>
          <a:xfrm>
            <a:off x="5141935" y="1262797"/>
            <a:ext cx="527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5 Temmuz - 31 Ağustos 2021 tarihleri arası girilecektir.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7 Sağ Ok"/>
          <p:cNvSpPr/>
          <p:nvPr/>
        </p:nvSpPr>
        <p:spPr>
          <a:xfrm rot="1022615">
            <a:off x="8242246" y="5450408"/>
            <a:ext cx="1361872" cy="379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9137" y="5496310"/>
            <a:ext cx="2151332" cy="5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728" y="1157592"/>
            <a:ext cx="8884686" cy="44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194" y="4634623"/>
            <a:ext cx="8547373" cy="16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1516" y="1066497"/>
            <a:ext cx="8221941" cy="398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4088859" y="197559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r>
              <a:rPr lang="tr-TR" dirty="0" smtClean="0"/>
              <a:t>Faaliyeti planlama</a:t>
            </a:r>
          </a:p>
          <a:p>
            <a:pPr marL="342900" indent="-342900">
              <a:buAutoNum type="arabicParenR"/>
            </a:pPr>
            <a:r>
              <a:rPr lang="tr-TR" dirty="0" smtClean="0"/>
              <a:t>Faaliyetin sisteme girilmesi</a:t>
            </a:r>
          </a:p>
          <a:p>
            <a:pPr marL="342900" indent="-342900">
              <a:buAutoNum type="arabicParenR"/>
            </a:pPr>
            <a:r>
              <a:rPr lang="tr-TR" dirty="0" smtClean="0"/>
              <a:t>Onay süreçleri</a:t>
            </a:r>
          </a:p>
          <a:p>
            <a:pPr marL="342900" indent="-342900">
              <a:buAutoNum type="arabicParenR"/>
            </a:pPr>
            <a:r>
              <a:rPr lang="tr-TR" dirty="0" smtClean="0"/>
              <a:t>Öğretmenlerin görev tercih etmesi</a:t>
            </a:r>
          </a:p>
          <a:p>
            <a:pPr marL="342900" indent="-342900">
              <a:buAutoNum type="arabicParenR"/>
            </a:pPr>
            <a:r>
              <a:rPr lang="tr-TR" dirty="0" smtClean="0"/>
              <a:t>Faaliyet sahibi okul/kurumların faaliyete öğretmen ataması yapması</a:t>
            </a:r>
          </a:p>
          <a:p>
            <a:pPr marL="342900" indent="-342900">
              <a:buAutoNum type="arabicParenR"/>
            </a:pPr>
            <a:r>
              <a:rPr lang="tr-TR" dirty="0" smtClean="0"/>
              <a:t>Öğrencilerin faaliyete okula gelerek başvurusu, gerekli izin belgelerini doldurmaları</a:t>
            </a:r>
          </a:p>
          <a:p>
            <a:pPr marL="342900" indent="-342900">
              <a:buAutoNum type="arabicParenR"/>
            </a:pPr>
            <a:r>
              <a:rPr lang="tr-TR" dirty="0" smtClean="0"/>
              <a:t>Faaliyet için gerekli resmi olurların ve görevlendirmelerin yapılması (valilik vb.)</a:t>
            </a:r>
          </a:p>
          <a:p>
            <a:pPr marL="342900" indent="-342900">
              <a:buAutoNum type="arabicParenR"/>
            </a:pPr>
            <a:r>
              <a:rPr lang="tr-TR" dirty="0" smtClean="0"/>
              <a:t>Faaliyetin icrası</a:t>
            </a:r>
          </a:p>
          <a:p>
            <a:pPr marL="342900" indent="-342900">
              <a:buAutoNum type="arabicParenR"/>
            </a:pPr>
            <a:r>
              <a:rPr lang="tr-TR" dirty="0" smtClean="0"/>
              <a:t>Faaliyet tamamlandı bilgisinin modüle işlenmesi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677055" y="1274323"/>
            <a:ext cx="37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İŞLEM BASAMAKLARI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t="-7677" b="9838"/>
          <a:stretch/>
        </p:blipFill>
        <p:spPr bwMode="auto">
          <a:xfrm>
            <a:off x="252919" y="0"/>
            <a:ext cx="11939081" cy="60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37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Programına hangi kademedeki öğrenciler katılabilir?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6616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b="1" dirty="0">
                <a:solidFill>
                  <a:srgbClr val="FF0000"/>
                </a:solidFill>
              </a:rPr>
              <a:t>Planlanan eğitim faaliyetleri ve etkinlikler tüm kademeleri kapsıyor.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531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paydaşları kimlerdir?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0512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FF0000"/>
                </a:solidFill>
              </a:rPr>
              <a:t>T.C</a:t>
            </a:r>
            <a:r>
              <a:rPr lang="tr-TR" b="1" dirty="0">
                <a:solidFill>
                  <a:srgbClr val="FF0000"/>
                </a:solidFill>
              </a:rPr>
              <a:t>. Aile ve Sosyal Hizmetler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Gençlik ve Spor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İçişleri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Kültür ve Turizm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Sağlık Bakanlığı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416588" y="4953580"/>
            <a:ext cx="7592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Buradaki paydaş bakanlıkların tesislerinden illerimizde yapılacak etkinlik ve faaliyetlerde ücretsiz olarak yararlanılabilecek.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718810" y="1377429"/>
            <a:ext cx="764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"Telafide Ben de Varım" Programı  eğitim faaliyet i  girişleri okul müdürlüklerince  ne zaman yapılacak 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2169982"/>
            <a:ext cx="7595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Okul müdürlüklerince  21 Haziran -02 Temmuz 2021 tarihleri arasında eğitim faaliyeti/etkinlik çalışması  hazırlık çalışmalarına ve başvurulara başlanılacaktır</a:t>
            </a:r>
            <a:r>
              <a:rPr lang="tr-TR" dirty="0" smtClean="0">
                <a:solidFill>
                  <a:srgbClr val="0070C0"/>
                </a:solidFill>
              </a:rPr>
              <a:t>.  Ayrıca  Eğitim faaliyeti giriş modülü canlı bir sistem olup, iler ki zamanlarda  planladığınız  eğitim faaliyetlerini/etkinlik çalışmalarını sisteme yaz boyunca girebilirsiniz. Sistem her zaman açık.</a:t>
            </a:r>
          </a:p>
          <a:p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922206" y="4139032"/>
            <a:ext cx="7331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ÖNEMLİ  NOT:  </a:t>
            </a:r>
            <a:r>
              <a:rPr lang="tr-TR" dirty="0" smtClean="0"/>
              <a:t>Eğitim faaliyetinin haritada yayınlanıp öğrencilere sunulması için eğitim faaliyetinin başlama tarihinden en geç bir hafta önce öğretmen eşleştirilmesinin yapılması gerekmektedir.  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16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faaliyet planları giriş modül adresi nedir?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00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https://telafidebendevarim.meb.gov.tr/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5" y="2402361"/>
            <a:ext cx="712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"Telafide Ben de Varım" Programı  eğitim faaliyetleri /etkinlik çalışmaları ne zaman gerçekleştirilecek?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5 Temmuz - 31 Ağustos 2021 tarihleri arasında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b="8247"/>
          <a:stretch/>
        </p:blipFill>
        <p:spPr bwMode="auto">
          <a:xfrm>
            <a:off x="252919" y="0"/>
            <a:ext cx="1193908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08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"Telafide Ben de Varım" Programı  eğitim faaliyeti /etkinlik çalışma grupları en az kaç öğrenciden oluşacak?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766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/>
              <a:t>Eğer bir etkinlik </a:t>
            </a:r>
            <a:r>
              <a:rPr lang="tr-TR" dirty="0" smtClean="0"/>
              <a:t> çalışması ya </a:t>
            </a:r>
            <a:r>
              <a:rPr lang="tr-TR" dirty="0"/>
              <a:t>da eğitim faaliyeti planlanıyorsa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en az 12 öğrenciden grupların oluşturulması gerekiyor.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</a:rPr>
              <a:t>TUNCELİ İL MİLLİ EĞİTİM MÜDÜRLÜĞÜ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1034</Words>
  <Application>Microsoft Office PowerPoint</Application>
  <PresentationFormat>Geniş ekran</PresentationFormat>
  <Paragraphs>112</Paragraphs>
  <Slides>34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IlkerKENDIR</dc:creator>
  <cp:lastModifiedBy>SerhatCIFTCI</cp:lastModifiedBy>
  <cp:revision>48</cp:revision>
  <dcterms:created xsi:type="dcterms:W3CDTF">2021-06-15T10:53:18Z</dcterms:created>
  <dcterms:modified xsi:type="dcterms:W3CDTF">2021-06-17T09:19:28Z</dcterms:modified>
</cp:coreProperties>
</file>